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48" r:id="rId2"/>
    <p:sldId id="467" r:id="rId3"/>
    <p:sldId id="477" r:id="rId4"/>
    <p:sldId id="458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95" r:id="rId14"/>
    <p:sldId id="508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13" autoAdjust="0"/>
  </p:normalViewPr>
  <p:slideViewPr>
    <p:cSldViewPr snapToGrid="0" snapToObjects="1">
      <p:cViewPr>
        <p:scale>
          <a:sx n="75" d="100"/>
          <a:sy n="75" d="100"/>
        </p:scale>
        <p:origin x="-12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7E9A4-4476-4C47-B1C0-7AD75718545E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33205-B922-034B-975A-A595595460B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68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4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13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14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5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6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7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8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9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10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11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5639" indent="-279092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6368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2915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9463" indent="-223274" defTabSz="914802" eaLnBrk="0" hangingPunct="0"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9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2C33-B854-9245-8BA4-E44FB56D325F}" type="slidenum">
              <a:rPr lang="en-US" sz="1200">
                <a:latin typeface="Sylfaen"/>
              </a:rPr>
              <a:pPr eaLnBrk="1" hangingPunct="1"/>
              <a:t>12</a:t>
            </a:fld>
            <a:endParaRPr lang="en-US" sz="1200" dirty="0">
              <a:latin typeface="Sylfaen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41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9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37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98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13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5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0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54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9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6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F96-7035-FF41-B0C1-5F5A4BB7070B}" type="datetimeFigureOut">
              <a:rPr lang="it-IT" smtClean="0"/>
              <a:t>23/03/15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84D5-4F0C-0240-BF48-2F96107FC2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20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ylfaen"/>
                <a:cs typeface="Sylfaen"/>
              </a:defRPr>
            </a:lvl1pPr>
          </a:lstStyle>
          <a:p>
            <a:fld id="{72FE3F96-7035-FF41-B0C1-5F5A4BB7070B}" type="datetimeFigureOut">
              <a:rPr lang="it-IT" smtClean="0"/>
              <a:pPr/>
              <a:t>23/03/15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ylfaen"/>
                <a:cs typeface="Sylfaen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ylfaen"/>
                <a:cs typeface="Sylfaen"/>
              </a:defRPr>
            </a:lvl1pPr>
          </a:lstStyle>
          <a:p>
            <a:fld id="{B3D684D5-4F0C-0240-BF48-2F96107FC2A2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95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ylfaen"/>
          <a:ea typeface="+mj-ea"/>
          <a:cs typeface="Sylfae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ylfaen"/>
          <a:ea typeface="+mn-ea"/>
          <a:cs typeface="Sylfae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ylfaen"/>
          <a:ea typeface="+mn-ea"/>
          <a:cs typeface="Sylfae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ylfaen"/>
          <a:ea typeface="+mn-ea"/>
          <a:cs typeface="Sylfae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ylfaen"/>
          <a:ea typeface="+mn-ea"/>
          <a:cs typeface="Sylfae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ylfaen"/>
          <a:ea typeface="+mn-ea"/>
          <a:cs typeface="Sylfae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 descr="logo FB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13763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82930" y="2167823"/>
            <a:ext cx="8557853" cy="1323439"/>
          </a:xfrm>
          <a:prstGeom prst="rect">
            <a:avLst/>
          </a:prstGeom>
          <a:solidFill>
            <a:srgbClr val="800000"/>
          </a:solidFill>
          <a:ln>
            <a:solidFill>
              <a:srgbClr val="FF66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28625" dist="254000" dir="2700000" sx="102000" sy="102000" algn="tl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latin typeface="Sylfaen"/>
                <a:cs typeface="Sylfaen"/>
              </a:rPr>
              <a:t>BVS Absorb use in</a:t>
            </a:r>
            <a:r>
              <a:rPr lang="en-US" sz="40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Sylfaen"/>
                <a:cs typeface="Sylfaen"/>
              </a:rPr>
              <a:t>2014: </a:t>
            </a:r>
          </a:p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latin typeface="Sylfaen"/>
                <a:cs typeface="Sylfaen"/>
              </a:rPr>
              <a:t>an Experts’ survey</a:t>
            </a:r>
            <a:endParaRPr lang="it-IT" sz="40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03188" y="5198534"/>
            <a:ext cx="4785525" cy="14075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79646"/>
            </a:solidFill>
          </a:ln>
          <a:effectLst/>
          <a:extLst/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it-IT" sz="2000" dirty="0" smtClean="0">
                <a:solidFill>
                  <a:schemeClr val="bg1"/>
                </a:solidFill>
                <a:latin typeface="Sylfaen"/>
                <a:cs typeface="Sylfaen"/>
              </a:rPr>
              <a:t>Bernardo Cortese</a:t>
            </a:r>
          </a:p>
          <a:p>
            <a:pPr algn="ctr">
              <a:lnSpc>
                <a:spcPct val="140000"/>
              </a:lnSpc>
            </a:pPr>
            <a:r>
              <a:rPr lang="it-IT" sz="2000" dirty="0" err="1" smtClean="0">
                <a:solidFill>
                  <a:schemeClr val="bg1"/>
                </a:solidFill>
                <a:latin typeface="Sylfaen"/>
                <a:cs typeface="Sylfaen"/>
              </a:rPr>
              <a:t>Intv</a:t>
            </a:r>
            <a:r>
              <a:rPr lang="it-IT" sz="2000" dirty="0" smtClean="0">
                <a:solidFill>
                  <a:schemeClr val="bg1"/>
                </a:solidFill>
                <a:latin typeface="Sylfaen"/>
                <a:cs typeface="Sylfaen"/>
              </a:rPr>
              <a:t>’ </a:t>
            </a:r>
            <a:r>
              <a:rPr lang="it-IT" sz="2000" dirty="0" err="1" smtClean="0">
                <a:solidFill>
                  <a:schemeClr val="bg1"/>
                </a:solidFill>
                <a:latin typeface="Sylfaen"/>
                <a:cs typeface="Sylfaen"/>
              </a:rPr>
              <a:t>Cardiology</a:t>
            </a:r>
            <a:r>
              <a:rPr lang="it-IT" sz="2000" dirty="0" smtClean="0">
                <a:solidFill>
                  <a:schemeClr val="bg1"/>
                </a:solidFill>
                <a:latin typeface="Sylfaen"/>
                <a:cs typeface="Sylfaen"/>
              </a:rPr>
              <a:t>, A.O. Fatebenefratelli</a:t>
            </a:r>
          </a:p>
          <a:p>
            <a:pPr algn="ctr">
              <a:lnSpc>
                <a:spcPct val="140000"/>
              </a:lnSpc>
            </a:pPr>
            <a:r>
              <a:rPr lang="it-IT" sz="2000" dirty="0" err="1" smtClean="0">
                <a:solidFill>
                  <a:schemeClr val="bg1"/>
                </a:solidFill>
                <a:latin typeface="Sylfaen"/>
                <a:cs typeface="Sylfaen"/>
              </a:rPr>
              <a:t>bcortese@gmail.com</a:t>
            </a:r>
            <a:endParaRPr lang="it-IT" sz="2000" dirty="0" smtClean="0">
              <a:solidFill>
                <a:schemeClr val="bg1"/>
              </a:solidFill>
              <a:latin typeface="Sylfaen"/>
              <a:cs typeface="Sylfae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5469" y="3945475"/>
            <a:ext cx="6168670" cy="9482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79646"/>
            </a:solidFill>
          </a:ln>
          <a:effectLst/>
          <a:extLst/>
        </p:spPr>
        <p:txBody>
          <a:bodyPr/>
          <a:lstStyle/>
          <a:p>
            <a:pPr algn="ctr"/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Bernardo Cortese &amp; Marco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Valgimigli</a:t>
            </a:r>
            <a:endParaRPr lang="it-IT" sz="2800" dirty="0" smtClean="0">
              <a:solidFill>
                <a:schemeClr val="bg1">
                  <a:lumMod val="95000"/>
                </a:schemeClr>
              </a:solidFill>
              <a:latin typeface="Sylfaen"/>
              <a:cs typeface="Sylfaen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A.O. Fatebenefratelli &amp;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Thoraxcenter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9" name="Immagine 8" descr="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12" y="389465"/>
            <a:ext cx="1741111" cy="15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37734" y="225054"/>
            <a:ext cx="6434672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Q12: 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think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that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scaffold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malapposition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is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an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issue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r>
              <a:rPr lang="it-IT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827" y="1625601"/>
            <a:ext cx="5497078" cy="46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3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37734" y="225054"/>
            <a:ext cx="6434672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 13, 14: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have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ever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had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a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patient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with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 smtClean="0">
                <a:solidFill>
                  <a:srgbClr val="FF0000"/>
                </a:solidFill>
                <a:latin typeface="Sylfaen"/>
                <a:cs typeface="Sylfaen"/>
              </a:rPr>
              <a:t>scaffold</a:t>
            </a:r>
            <a:r>
              <a:rPr lang="es-ES_tradnl" sz="2800" dirty="0" smtClean="0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0000"/>
                </a:solidFill>
                <a:latin typeface="Sylfaen"/>
                <a:cs typeface="Sylfaen"/>
              </a:rPr>
              <a:t>thrombosis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" y="2184399"/>
            <a:ext cx="4146842" cy="419946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94261" y="1578582"/>
            <a:ext cx="3081866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i="1" u="sng" dirty="0" err="1" smtClean="0">
                <a:solidFill>
                  <a:srgbClr val="FFFF00"/>
                </a:solidFill>
                <a:latin typeface="Sylfaen"/>
                <a:cs typeface="Sylfaen"/>
              </a:rPr>
              <a:t>intraprocedural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84" y="2184399"/>
            <a:ext cx="4649188" cy="419946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130795" y="1578582"/>
            <a:ext cx="3081866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i="1" u="sng" dirty="0" err="1" smtClean="0">
                <a:solidFill>
                  <a:srgbClr val="FFFF00"/>
                </a:solidFill>
                <a:latin typeface="Sylfaen"/>
                <a:cs typeface="Sylfaen"/>
              </a:rPr>
              <a:t>early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314" y="67738"/>
            <a:ext cx="1313964" cy="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37734" y="225054"/>
            <a:ext cx="6434672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 15, 16: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have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ever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had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a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patient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with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 smtClean="0">
                <a:solidFill>
                  <a:srgbClr val="FF0000"/>
                </a:solidFill>
                <a:latin typeface="Sylfaen"/>
                <a:cs typeface="Sylfaen"/>
              </a:rPr>
              <a:t>scaffold</a:t>
            </a:r>
            <a:r>
              <a:rPr lang="es-ES_tradnl" sz="2800" dirty="0" smtClean="0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0000"/>
                </a:solidFill>
                <a:latin typeface="Sylfaen"/>
                <a:cs typeface="Sylfaen"/>
              </a:rPr>
              <a:t>thrombosis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37715" y="1697113"/>
            <a:ext cx="1794939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i="1" u="sng" dirty="0" smtClean="0">
                <a:solidFill>
                  <a:srgbClr val="FFFF00"/>
                </a:solidFill>
                <a:latin typeface="Sylfaen"/>
                <a:cs typeface="Sylfaen"/>
              </a:rPr>
              <a:t>late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25076" y="1680180"/>
            <a:ext cx="1896528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i="1" u="sng" dirty="0" err="1">
                <a:solidFill>
                  <a:srgbClr val="FFFF00"/>
                </a:solidFill>
                <a:latin typeface="Sylfaen"/>
                <a:cs typeface="Sylfaen"/>
              </a:rPr>
              <a:t>v</a:t>
            </a:r>
            <a:r>
              <a:rPr lang="es-ES_tradnl" sz="2800" i="1" u="sng" dirty="0" err="1" smtClean="0">
                <a:solidFill>
                  <a:srgbClr val="FFFF00"/>
                </a:solidFill>
                <a:latin typeface="Sylfaen"/>
                <a:cs typeface="Sylfaen"/>
              </a:rPr>
              <a:t>ery</a:t>
            </a:r>
            <a:r>
              <a:rPr lang="es-ES_tradnl" sz="2800" i="1" u="sng" dirty="0" smtClean="0">
                <a:solidFill>
                  <a:srgbClr val="FFFF00"/>
                </a:solidFill>
                <a:latin typeface="Sylfaen"/>
                <a:cs typeface="Sylfaen"/>
              </a:rPr>
              <a:t> late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5" y="2493270"/>
            <a:ext cx="4075418" cy="38440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784" y="2497311"/>
            <a:ext cx="4184211" cy="38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37734" y="225054"/>
            <a:ext cx="6434672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 17, 18: DAPT </a:t>
            </a:r>
            <a:r>
              <a:rPr lang="es-ES_tradnl" sz="2800" dirty="0" err="1" smtClean="0">
                <a:solidFill>
                  <a:srgbClr val="FFFF00"/>
                </a:solidFill>
                <a:latin typeface="Sylfaen"/>
                <a:cs typeface="Sylfaen"/>
              </a:rPr>
              <a:t>duration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03334" y="1270458"/>
            <a:ext cx="2658537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i="1" u="sng" dirty="0" smtClean="0">
                <a:solidFill>
                  <a:srgbClr val="FFFF00"/>
                </a:solidFill>
                <a:latin typeface="Sylfaen"/>
                <a:cs typeface="Sylfaen"/>
              </a:rPr>
              <a:t>DAPT </a:t>
            </a:r>
            <a:r>
              <a:rPr lang="es-ES_tradnl" sz="2800" i="1" u="sng" dirty="0" err="1" smtClean="0">
                <a:solidFill>
                  <a:srgbClr val="FFFF00"/>
                </a:solidFill>
                <a:latin typeface="Sylfaen"/>
                <a:cs typeface="Sylfaen"/>
              </a:rPr>
              <a:t>longer</a:t>
            </a:r>
            <a:r>
              <a:rPr lang="es-ES_tradnl" sz="2800" i="1" u="sng" dirty="0" smtClean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1" y="2127549"/>
            <a:ext cx="4049464" cy="4292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164" y="2167469"/>
            <a:ext cx="4474633" cy="41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37734" y="225054"/>
            <a:ext cx="6434672" cy="5704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  <a:latin typeface="Sylfaen"/>
                <a:cs typeface="Sylfaen"/>
              </a:rPr>
              <a:t>BVS </a:t>
            </a:r>
            <a:r>
              <a:rPr lang="es-ES_tradnl" sz="3600" dirty="0" err="1" smtClean="0">
                <a:solidFill>
                  <a:srgbClr val="FFFF00"/>
                </a:solidFill>
                <a:latin typeface="Sylfaen"/>
                <a:cs typeface="Sylfaen"/>
              </a:rPr>
              <a:t>Experts</a:t>
            </a:r>
            <a:r>
              <a:rPr lang="es-ES_tradnl" sz="3600" dirty="0" smtClean="0">
                <a:solidFill>
                  <a:srgbClr val="FFFF00"/>
                </a:solidFill>
                <a:latin typeface="Sylfaen"/>
                <a:cs typeface="Sylfaen"/>
              </a:rPr>
              <a:t>’ </a:t>
            </a:r>
            <a:r>
              <a:rPr lang="es-ES_tradnl" sz="3600" dirty="0" err="1" smtClean="0">
                <a:solidFill>
                  <a:srgbClr val="FFFF00"/>
                </a:solidFill>
                <a:latin typeface="Sylfaen"/>
                <a:cs typeface="Sylfaen"/>
              </a:rPr>
              <a:t>survey</a:t>
            </a:r>
            <a:endParaRPr lang="it-IT" sz="36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0263" y="1600212"/>
            <a:ext cx="8314267" cy="10413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79646"/>
            </a:solidFill>
          </a:ln>
          <a:effectLst/>
          <a:extLst/>
        </p:spPr>
        <p:txBody>
          <a:bodyPr/>
          <a:lstStyle/>
          <a:p>
            <a:pPr algn="ctr"/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Real-world data are </a:t>
            </a:r>
            <a:r>
              <a:rPr lang="it-IT" sz="2800" u="sng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needful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to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understand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new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technologies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40263" y="3022612"/>
            <a:ext cx="8314267" cy="10413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79646"/>
            </a:solidFill>
          </a:ln>
          <a:effectLst/>
          <a:extLst/>
        </p:spPr>
        <p:txBody>
          <a:bodyPr/>
          <a:lstStyle/>
          <a:p>
            <a:pPr algn="ctr"/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BVS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implantation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is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a “delicate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intervention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”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that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deserves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more time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than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normal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DES-PCI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0263" y="4512744"/>
            <a:ext cx="8314267" cy="18880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79646"/>
            </a:solidFill>
          </a:ln>
          <a:effectLst/>
          <a:extLst/>
        </p:spPr>
        <p:txBody>
          <a:bodyPr/>
          <a:lstStyle/>
          <a:p>
            <a:pPr algn="ctr"/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Experts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’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perception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is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that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the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issues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(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like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ST)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that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should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be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better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addressed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around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this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</a:t>
            </a:r>
            <a:r>
              <a:rPr lang="it-IT" sz="2800" dirty="0" err="1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tech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 are relative to the </a:t>
            </a:r>
            <a:r>
              <a:rPr lang="it-IT" sz="2800" dirty="0" smtClean="0">
                <a:solidFill>
                  <a:srgbClr val="FFFF00"/>
                </a:solidFill>
                <a:latin typeface="Sylfaen"/>
                <a:cs typeface="Sylfaen"/>
              </a:rPr>
              <a:t>first </a:t>
            </a:r>
            <a:r>
              <a:rPr lang="it-IT" sz="2800" dirty="0" err="1" smtClean="0">
                <a:solidFill>
                  <a:srgbClr val="FFFF00"/>
                </a:solidFill>
                <a:latin typeface="Sylfaen"/>
                <a:cs typeface="Sylfaen"/>
              </a:rPr>
              <a:t>month</a:t>
            </a:r>
            <a:r>
              <a:rPr lang="it-IT" sz="2800" dirty="0" smtClean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and </a:t>
            </a:r>
            <a:r>
              <a:rPr lang="it-IT" sz="2800" dirty="0" err="1" smtClean="0">
                <a:solidFill>
                  <a:srgbClr val="FFFF00"/>
                </a:solidFill>
                <a:latin typeface="Sylfaen"/>
                <a:cs typeface="Sylfaen"/>
              </a:rPr>
              <a:t>may</a:t>
            </a:r>
            <a:r>
              <a:rPr lang="it-IT" sz="2800" smtClean="0">
                <a:solidFill>
                  <a:srgbClr val="FFFF00"/>
                </a:solidFill>
                <a:latin typeface="Sylfaen"/>
                <a:cs typeface="Sylfaen"/>
              </a:rPr>
              <a:t> be related</a:t>
            </a:r>
            <a:r>
              <a:rPr lang="it-IT" sz="2800" dirty="0" smtClean="0">
                <a:solidFill>
                  <a:srgbClr val="FFFF00"/>
                </a:solidFill>
                <a:latin typeface="Sylfaen"/>
                <a:cs typeface="Sylfaen"/>
              </a:rPr>
              <a:t> to the </a:t>
            </a:r>
            <a:r>
              <a:rPr lang="it-IT" sz="2800" dirty="0" err="1" smtClean="0">
                <a:solidFill>
                  <a:srgbClr val="FFFF00"/>
                </a:solidFill>
                <a:latin typeface="Sylfaen"/>
                <a:cs typeface="Sylfaen"/>
              </a:rPr>
              <a:t>implantation</a:t>
            </a:r>
            <a:r>
              <a:rPr lang="it-IT" sz="2800" dirty="0" smtClean="0">
                <a:solidFill>
                  <a:schemeClr val="bg1">
                    <a:lumMod val="95000"/>
                  </a:schemeClr>
                </a:solidFill>
                <a:latin typeface="Sylfaen"/>
                <a:cs typeface="Sylfaen"/>
              </a:rPr>
              <a:t>.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323610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896529" y="283117"/>
            <a:ext cx="5340047" cy="6935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ylfaen"/>
                <a:cs typeface="Sylfaen"/>
              </a:rPr>
              <a:t>aims</a:t>
            </a:r>
            <a:endParaRPr lang="it-IT" sz="44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0940" y="1400973"/>
            <a:ext cx="8343595" cy="20519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>
                <a:solidFill>
                  <a:schemeClr val="bg1"/>
                </a:solidFill>
                <a:latin typeface="Sylfaen"/>
                <a:cs typeface="Sylfaen"/>
              </a:rPr>
              <a:t>to “interview” the most qualified experts on this technology </a:t>
            </a: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aiming at understanding </a:t>
            </a:r>
            <a:r>
              <a:rPr lang="en-US" sz="3200" dirty="0">
                <a:solidFill>
                  <a:schemeClr val="bg1"/>
                </a:solidFill>
                <a:latin typeface="Sylfaen"/>
                <a:cs typeface="Sylfaen"/>
              </a:rPr>
              <a:t>at which stage we are, and where we are </a:t>
            </a: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going</a:t>
            </a:r>
            <a:r>
              <a:rPr lang="it-IT" sz="3200" dirty="0">
                <a:solidFill>
                  <a:schemeClr val="bg1"/>
                </a:solidFill>
                <a:latin typeface="Sylfaen"/>
                <a:cs typeface="Sylfaen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10940" y="3703910"/>
            <a:ext cx="8343596" cy="2741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>
              <a:lnSpc>
                <a:spcPct val="140000"/>
              </a:lnSpc>
            </a:pPr>
            <a:r>
              <a:rPr lang="it-IT" sz="3200" dirty="0" err="1" smtClean="0">
                <a:solidFill>
                  <a:srgbClr val="FFFF00"/>
                </a:solidFill>
                <a:latin typeface="Sylfaen"/>
                <a:cs typeface="Sylfaen"/>
              </a:rPr>
              <a:t>Experts</a:t>
            </a:r>
            <a:r>
              <a:rPr lang="it-IT" sz="3200" dirty="0" smtClean="0">
                <a:solidFill>
                  <a:schemeClr val="bg1"/>
                </a:solidFill>
                <a:latin typeface="Sylfaen"/>
                <a:cs typeface="Sylfaen"/>
              </a:rPr>
              <a:t>:</a:t>
            </a:r>
          </a:p>
          <a:p>
            <a:pPr>
              <a:lnSpc>
                <a:spcPct val="140000"/>
              </a:lnSpc>
            </a:pPr>
            <a:r>
              <a:rPr lang="it-IT" sz="3200" dirty="0" smtClean="0">
                <a:solidFill>
                  <a:schemeClr val="bg1"/>
                </a:solidFill>
                <a:latin typeface="Sylfaen"/>
                <a:cs typeface="Sylfaen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first name/corresponding </a:t>
            </a:r>
            <a:r>
              <a:rPr lang="en-US" sz="3200" dirty="0">
                <a:solidFill>
                  <a:schemeClr val="bg1"/>
                </a:solidFill>
                <a:latin typeface="Sylfaen"/>
                <a:cs typeface="Sylfaen"/>
              </a:rPr>
              <a:t>author of at least one </a:t>
            </a: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publication</a:t>
            </a:r>
            <a:r>
              <a:rPr lang="en-US" sz="3200" dirty="0">
                <a:solidFill>
                  <a:schemeClr val="bg1"/>
                </a:solidFill>
                <a:latin typeface="Sylfaen"/>
                <a:cs typeface="Sylfaen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Sylfaen"/>
                <a:cs typeface="Sylfaen"/>
              </a:rPr>
              <a:t>or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-documented </a:t>
            </a:r>
            <a:r>
              <a:rPr lang="en-US" sz="3200" dirty="0">
                <a:solidFill>
                  <a:schemeClr val="bg1"/>
                </a:solidFill>
                <a:latin typeface="Sylfaen"/>
                <a:cs typeface="Sylfaen"/>
              </a:rPr>
              <a:t>experience with </a:t>
            </a:r>
            <a:r>
              <a:rPr lang="en-US" sz="3200" dirty="0" smtClean="0">
                <a:solidFill>
                  <a:schemeClr val="bg1"/>
                </a:solidFill>
                <a:latin typeface="Sylfaen"/>
                <a:cs typeface="Sylfaen"/>
              </a:rPr>
              <a:t>20 implantations.</a:t>
            </a:r>
            <a:endParaRPr lang="it-IT" sz="3200" dirty="0">
              <a:solidFill>
                <a:schemeClr val="bg1"/>
              </a:solidFill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2930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1431797" y="2612694"/>
            <a:ext cx="0" cy="1253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45995" y="3987440"/>
            <a:ext cx="137160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FFFF"/>
                </a:solidFill>
                <a:latin typeface="Sylfaen"/>
                <a:cs typeface="Sylfaen"/>
              </a:rPr>
              <a:t>r</a:t>
            </a:r>
            <a:r>
              <a:rPr lang="it-IT" sz="2800" dirty="0" err="1" smtClean="0">
                <a:solidFill>
                  <a:srgbClr val="FFFFFF"/>
                </a:solidFill>
                <a:latin typeface="Sylfaen"/>
                <a:cs typeface="Sylfaen"/>
              </a:rPr>
              <a:t>oll</a:t>
            </a:r>
            <a:r>
              <a:rPr lang="it-IT" sz="2800" dirty="0" smtClean="0">
                <a:solidFill>
                  <a:srgbClr val="FFFFFF"/>
                </a:solidFill>
                <a:latin typeface="Sylfaen"/>
                <a:cs typeface="Sylfaen"/>
              </a:rPr>
              <a:t>-in</a:t>
            </a:r>
            <a:endParaRPr lang="it-IT" sz="28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3260608" y="2565158"/>
            <a:ext cx="0" cy="1253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472287" y="3939904"/>
            <a:ext cx="1609587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  <a:latin typeface="Sylfaen"/>
                <a:cs typeface="Sylfaen"/>
              </a:rPr>
              <a:t>139 </a:t>
            </a:r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Experts</a:t>
            </a:r>
            <a:r>
              <a:rPr lang="it-IT" sz="2000" dirty="0" smtClean="0">
                <a:solidFill>
                  <a:srgbClr val="FFFFFF"/>
                </a:solidFill>
                <a:latin typeface="Sylfaen"/>
                <a:cs typeface="Sylfaen"/>
              </a:rPr>
              <a:t>: email </a:t>
            </a:r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sent</a:t>
            </a:r>
            <a:endParaRPr lang="it-IT" sz="2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4841113" y="2582091"/>
            <a:ext cx="0" cy="13747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374980" y="4109258"/>
            <a:ext cx="1009832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solicit</a:t>
            </a:r>
            <a:endParaRPr lang="it-IT" sz="2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6280446" y="2615960"/>
            <a:ext cx="0" cy="1185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513060" y="3939931"/>
            <a:ext cx="1534772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responses</a:t>
            </a:r>
            <a:r>
              <a:rPr lang="it-IT" sz="2000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collected</a:t>
            </a:r>
            <a:endParaRPr lang="it-IT" sz="2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179940" y="4803868"/>
            <a:ext cx="2201011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  <a:latin typeface="Sylfaen"/>
                <a:cs typeface="Sylfaen"/>
              </a:rPr>
              <a:t>14 </a:t>
            </a:r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countries</a:t>
            </a:r>
            <a:r>
              <a:rPr lang="it-IT" sz="2000" dirty="0" smtClean="0">
                <a:solidFill>
                  <a:srgbClr val="FFFFFF"/>
                </a:solidFill>
                <a:latin typeface="Sylfaen"/>
                <a:cs typeface="Sylfaen"/>
              </a:rPr>
              <a:t>: Europe, America, Asia</a:t>
            </a:r>
            <a:endParaRPr lang="it-IT" sz="2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50803" y="1828781"/>
            <a:ext cx="9042394" cy="575733"/>
            <a:chOff x="169333" y="863600"/>
            <a:chExt cx="9474507" cy="575733"/>
          </a:xfrm>
        </p:grpSpPr>
        <p:sp>
          <p:nvSpPr>
            <p:cNvPr id="6" name="Rettangolo 5"/>
            <p:cNvSpPr/>
            <p:nvPr/>
          </p:nvSpPr>
          <p:spPr>
            <a:xfrm>
              <a:off x="169333" y="863600"/>
              <a:ext cx="1346507" cy="56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Apr-14</a:t>
              </a:r>
              <a:endParaRPr lang="it-IT" sz="2000" dirty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1540336" y="863600"/>
              <a:ext cx="1346507" cy="56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May-14</a:t>
              </a:r>
              <a:endParaRPr lang="it-IT" sz="2000" dirty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911303" y="863605"/>
              <a:ext cx="1346507" cy="56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Jun-14</a:t>
              </a:r>
              <a:endParaRPr lang="it-IT" sz="2000" dirty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257811" y="863605"/>
              <a:ext cx="1346507" cy="56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Jul-14</a:t>
              </a:r>
              <a:endParaRPr lang="it-IT" sz="2000" dirty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604318" y="876113"/>
              <a:ext cx="1346507" cy="56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Aug-14</a:t>
              </a:r>
              <a:endParaRPr lang="it-IT" sz="2000" dirty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6950826" y="876113"/>
              <a:ext cx="1346507" cy="56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Sep-14</a:t>
              </a:r>
              <a:endParaRPr lang="it-IT" sz="2000" dirty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8297333" y="863600"/>
              <a:ext cx="1346507" cy="5653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6600"/>
              </a:solidFill>
            </a:ln>
          </p:spPr>
          <p:txBody>
            <a:bodyPr wrap="square" lIns="16322" tIns="8161" rIns="16322" bIns="8161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FF00"/>
                  </a:solidFill>
                  <a:latin typeface="Sylfaen"/>
                  <a:cs typeface="Sylfaen"/>
                </a:rPr>
                <a:t>Oct-14</a:t>
              </a:r>
            </a:p>
            <a:p>
              <a:pPr algn="ctr">
                <a:lnSpc>
                  <a:spcPct val="120000"/>
                </a:lnSpc>
              </a:pPr>
              <a:endParaRPr lang="en-US" sz="1000" dirty="0" smtClean="0">
                <a:solidFill>
                  <a:srgbClr val="FFFF00"/>
                </a:solidFill>
                <a:latin typeface="Sylfaen"/>
                <a:cs typeface="Sylfaen"/>
              </a:endParaRPr>
            </a:p>
          </p:txBody>
        </p:sp>
      </p:grpSp>
      <p:cxnSp>
        <p:nvCxnSpPr>
          <p:cNvPr id="29" name="Connettore 1 28"/>
          <p:cNvCxnSpPr/>
          <p:nvPr/>
        </p:nvCxnSpPr>
        <p:spPr>
          <a:xfrm>
            <a:off x="7967618" y="2541789"/>
            <a:ext cx="0" cy="1185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200232" y="3933492"/>
            <a:ext cx="1534772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FFFF"/>
                </a:solidFill>
                <a:latin typeface="Sylfaen"/>
                <a:cs typeface="Sylfaen"/>
              </a:rPr>
              <a:t>d</a:t>
            </a:r>
            <a:r>
              <a:rPr lang="it-IT" sz="2000" dirty="0" smtClean="0">
                <a:solidFill>
                  <a:srgbClr val="FFFFFF"/>
                </a:solidFill>
                <a:latin typeface="Sylfaen"/>
                <a:cs typeface="Sylfaen"/>
              </a:rPr>
              <a:t>ata </a:t>
            </a:r>
            <a:r>
              <a:rPr lang="it-IT" sz="2000" dirty="0" err="1" smtClean="0">
                <a:solidFill>
                  <a:srgbClr val="FFFFFF"/>
                </a:solidFill>
                <a:latin typeface="Sylfaen"/>
                <a:cs typeface="Sylfaen"/>
              </a:rPr>
              <a:t>analysis</a:t>
            </a:r>
            <a:endParaRPr lang="it-IT" sz="2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214699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9" grpId="0" animBg="1"/>
      <p:bldP spid="23" grpId="0" animBg="1"/>
      <p:bldP spid="26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879596" y="326652"/>
            <a:ext cx="5340047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Sylfaen"/>
                <a:cs typeface="Sylfaen"/>
              </a:rPr>
              <a:t>Q1: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how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many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implants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of BVS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have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performed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till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now</a:t>
            </a:r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79596" y="1629057"/>
            <a:ext cx="5340047" cy="13091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Q2: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how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long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have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been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using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BVS? &gt;2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years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; 1-2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years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; 6-12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months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; &lt;6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months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.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25595" y="3222254"/>
            <a:ext cx="5915776" cy="13091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Q3: in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your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personal PCI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casuistry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,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how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often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use a BVS? &gt;50%; 25-50%; 10-25%; 5-10%; &lt;5%.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331259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253064" y="191188"/>
            <a:ext cx="6654807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 4, 5: 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use BVS in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complex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settings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? 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7" y="2675468"/>
            <a:ext cx="4578167" cy="372956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34533" y="1354672"/>
            <a:ext cx="2302940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STEMI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486402" y="1354675"/>
            <a:ext cx="3115732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B2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/C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lesion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type</a:t>
            </a:r>
            <a:r>
              <a:rPr lang="it-IT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462" y="2675468"/>
            <a:ext cx="4170869" cy="37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03867" y="191188"/>
            <a:ext cx="6857999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 6, 7: 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use BVS in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complex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settings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? 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4533" y="1110046"/>
            <a:ext cx="2302940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mild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/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moderate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calcifications</a:t>
            </a:r>
            <a:r>
              <a:rPr lang="it-IT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00135" y="1110046"/>
            <a:ext cx="2861731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bifurcations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with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&gt;2 mm SB</a:t>
            </a:r>
            <a:r>
              <a:rPr lang="it-IT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9" y="2573866"/>
            <a:ext cx="4158045" cy="37634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929" y="2573866"/>
            <a:ext cx="4422400" cy="37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03867" y="191188"/>
            <a:ext cx="6857999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 8, 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9</a:t>
            </a:r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: 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use BVS in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complex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settings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? 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4533" y="1110046"/>
            <a:ext cx="2302940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  <a:latin typeface="Sylfaen"/>
                <a:cs typeface="Sylfaen"/>
              </a:rPr>
              <a:t>CTO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64671" y="1110046"/>
            <a:ext cx="3200398" cy="447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it-IT" sz="2800" dirty="0">
                <a:solidFill>
                  <a:srgbClr val="FFFF00"/>
                </a:solidFill>
                <a:latin typeface="Sylfaen"/>
                <a:cs typeface="Sylfaen"/>
              </a:rPr>
              <a:t>l</a:t>
            </a:r>
            <a:r>
              <a:rPr lang="it-IT" sz="2800" dirty="0" smtClean="0">
                <a:solidFill>
                  <a:srgbClr val="FFFF00"/>
                </a:solidFill>
                <a:latin typeface="Sylfaen"/>
                <a:cs typeface="Sylfaen"/>
              </a:rPr>
              <a:t>ong </a:t>
            </a:r>
            <a:r>
              <a:rPr lang="it-IT" sz="2800" dirty="0" err="1" smtClean="0">
                <a:solidFill>
                  <a:srgbClr val="FFFF00"/>
                </a:solidFill>
                <a:latin typeface="Sylfaen"/>
                <a:cs typeface="Sylfaen"/>
              </a:rPr>
              <a:t>lesions</a:t>
            </a:r>
            <a:r>
              <a:rPr lang="it-IT" sz="2800" dirty="0" smtClean="0">
                <a:solidFill>
                  <a:srgbClr val="FFFF00"/>
                </a:solidFill>
                <a:latin typeface="Sylfaen"/>
                <a:cs typeface="Sylfaen"/>
              </a:rPr>
              <a:t> &gt;20 mm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1" y="2256872"/>
            <a:ext cx="4183251" cy="41058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893" y="2239938"/>
            <a:ext cx="3942238" cy="41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37734" y="225054"/>
            <a:ext cx="6434672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Q10: in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what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percentage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of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implantations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use IVUS/OCT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guidance</a:t>
            </a:r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48" y="1540932"/>
            <a:ext cx="5348419" cy="48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2" tIns="8161" rIns="16322" bIns="8161" numCol="1" rtlCol="0" anchor="t" anchorCtr="0" compatLnSpc="1">
            <a:prstTxWarp prst="textNoShape">
              <a:avLst/>
            </a:prstTxWarp>
          </a:bodyPr>
          <a:lstStyle/>
          <a:p>
            <a:pPr defTabSz="914148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latin typeface="Sylfae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37734" y="225054"/>
            <a:ext cx="6434672" cy="878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6600"/>
            </a:solidFill>
          </a:ln>
        </p:spPr>
        <p:txBody>
          <a:bodyPr wrap="square" lIns="16322" tIns="8161" rIns="16322" bIns="8161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Q11: 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do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you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think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that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acute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scaffold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recoil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is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>
                <a:solidFill>
                  <a:srgbClr val="FFFF00"/>
                </a:solidFill>
                <a:latin typeface="Sylfaen"/>
                <a:cs typeface="Sylfaen"/>
              </a:rPr>
              <a:t>an</a:t>
            </a:r>
            <a:r>
              <a:rPr lang="es-ES_tradnl" sz="2800" dirty="0">
                <a:solidFill>
                  <a:srgbClr val="FFFF00"/>
                </a:solidFill>
                <a:latin typeface="Sylfaen"/>
                <a:cs typeface="Sylfaen"/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  <a:latin typeface="Sylfaen"/>
                <a:cs typeface="Sylfaen"/>
              </a:rPr>
              <a:t>issue</a:t>
            </a:r>
            <a:r>
              <a:rPr lang="es-ES_tradnl" sz="2800" dirty="0" smtClean="0">
                <a:solidFill>
                  <a:srgbClr val="FFFF00"/>
                </a:solidFill>
                <a:latin typeface="Sylfaen"/>
                <a:cs typeface="Sylfaen"/>
              </a:rPr>
              <a:t>?</a:t>
            </a:r>
            <a:endParaRPr lang="it-IT" sz="2800" dirty="0">
              <a:solidFill>
                <a:srgbClr val="FFFF00"/>
              </a:solidFill>
              <a:latin typeface="Sylfaen"/>
              <a:cs typeface="Sylfae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71" y="1727199"/>
            <a:ext cx="5386929" cy="47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60835</TotalTime>
  <Words>424</Words>
  <Application>Microsoft Macintosh PowerPoint</Application>
  <PresentationFormat>Presentazione su schermo (4:3)</PresentationFormat>
  <Paragraphs>63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Bè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Giulio Marini</dc:creator>
  <cp:lastModifiedBy>Giulio Marini</cp:lastModifiedBy>
  <cp:revision>340</cp:revision>
  <dcterms:created xsi:type="dcterms:W3CDTF">2013-02-07T09:34:02Z</dcterms:created>
  <dcterms:modified xsi:type="dcterms:W3CDTF">2015-03-23T09:59:12Z</dcterms:modified>
</cp:coreProperties>
</file>