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32404050" cy="51206400"/>
  <p:notesSz cx="6858000" cy="9144000"/>
  <p:defaultTextStyle>
    <a:defPPr>
      <a:defRPr lang="it-IT"/>
    </a:defPPr>
    <a:lvl1pPr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kern="1200">
        <a:solidFill>
          <a:schemeClr val="tx1"/>
        </a:solidFill>
        <a:latin typeface="Calibri"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13" autoAdjust="0"/>
  </p:normalViewPr>
  <p:slideViewPr>
    <p:cSldViewPr snapToGrid="0" snapToObjects="1">
      <p:cViewPr>
        <p:scale>
          <a:sx n="20" d="100"/>
          <a:sy n="20" d="100"/>
        </p:scale>
        <p:origin x="-1000" y="3048"/>
      </p:cViewPr>
      <p:guideLst>
        <p:guide orient="horz" pos="16128"/>
        <p:guide pos="10212"/>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2430310" y="15907193"/>
            <a:ext cx="27543450" cy="10976185"/>
          </a:xfrm>
        </p:spPr>
        <p:txBody>
          <a:bodyPr/>
          <a:lstStyle/>
          <a:p>
            <a:r>
              <a:rPr lang="it-IT" smtClean="0"/>
              <a:t>Fare clic per modificare stile</a:t>
            </a:r>
            <a:endParaRPr lang="it-IT"/>
          </a:p>
        </p:txBody>
      </p:sp>
      <p:sp>
        <p:nvSpPr>
          <p:cNvPr id="3" name="Sottotitolo 2"/>
          <p:cNvSpPr>
            <a:spLocks noGrp="1"/>
          </p:cNvSpPr>
          <p:nvPr>
            <p:ph type="subTitle" idx="1"/>
          </p:nvPr>
        </p:nvSpPr>
        <p:spPr>
          <a:xfrm>
            <a:off x="4860616" y="29016962"/>
            <a:ext cx="22682838" cy="130860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D548FFEE-0A0F-4914-A56A-9BA471433133}" type="datetimeFigureOut">
              <a:rPr lang="it-IT"/>
              <a:pPr>
                <a:defRPr/>
              </a:pPr>
              <a:t>20/10/15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509DD69-BBF1-4DB1-89DB-FD5581AE50B1}"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6DDD8C48-913F-4B95-BCBC-FFDAC3248A3E}" type="datetimeFigureOut">
              <a:rPr lang="it-IT"/>
              <a:pPr>
                <a:defRPr/>
              </a:pPr>
              <a:t>20/10/15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A86620D-AD56-4742-92CB-672AB96A30BA}"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23492936" y="2050645"/>
            <a:ext cx="7290912" cy="43691384"/>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1620204" y="2050645"/>
            <a:ext cx="21332664" cy="43691384"/>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E44E8007-A6C3-476A-8EFF-FF3725B89721}" type="datetimeFigureOut">
              <a:rPr lang="it-IT"/>
              <a:pPr>
                <a:defRPr/>
              </a:pPr>
              <a:t>20/10/15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8DB6732-7F7E-4B06-8308-AFDC937DD13C}"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9609FAD-2E6A-4A9B-ADFC-E69D937393C1}" type="datetimeFigureOut">
              <a:rPr lang="it-IT"/>
              <a:pPr>
                <a:defRPr/>
              </a:pPr>
              <a:t>20/10/15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63980F8-3C7C-430F-8F60-DEBFAD3D9D64}"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2559700" y="32904869"/>
            <a:ext cx="27543450" cy="10170159"/>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2559700" y="21703481"/>
            <a:ext cx="27543450" cy="1120139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lvl1pPr>
              <a:defRPr/>
            </a:lvl1pPr>
          </a:lstStyle>
          <a:p>
            <a:pPr>
              <a:defRPr/>
            </a:pPr>
            <a:fld id="{BEBF87C3-3F13-42FF-92A2-1F23EBD520BC}" type="datetimeFigureOut">
              <a:rPr lang="it-IT"/>
              <a:pPr>
                <a:defRPr/>
              </a:pPr>
              <a:t>20/10/15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3AA7B55-9281-4C99-A7BC-84F0CFD323A8}"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1620205" y="11948187"/>
            <a:ext cx="14311788" cy="3379385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16472065" y="11948187"/>
            <a:ext cx="14311788" cy="3379385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2653F528-A9D9-42B1-BD5D-6CEF0020221B}" type="datetimeFigureOut">
              <a:rPr lang="it-IT"/>
              <a:pPr>
                <a:defRPr/>
              </a:pPr>
              <a:t>20/10/15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D8F5B3E6-282D-419E-9773-CCFECD5F8314}"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1620204" y="11462180"/>
            <a:ext cx="14317416" cy="477688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1620204" y="16239066"/>
            <a:ext cx="14317416" cy="2950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16460825" y="11462180"/>
            <a:ext cx="14323038" cy="477688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16460825" y="16239066"/>
            <a:ext cx="14323038" cy="2950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593CA74D-E039-4841-9657-5428A1EB5185}" type="datetimeFigureOut">
              <a:rPr lang="it-IT"/>
              <a:pPr>
                <a:defRPr/>
              </a:pPr>
              <a:t>20/10/15</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10DCDB12-EB3A-4603-85A4-69235AD23C48}"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3"/>
          <p:cNvSpPr>
            <a:spLocks noGrp="1"/>
          </p:cNvSpPr>
          <p:nvPr>
            <p:ph type="dt" sz="half" idx="10"/>
          </p:nvPr>
        </p:nvSpPr>
        <p:spPr/>
        <p:txBody>
          <a:bodyPr/>
          <a:lstStyle>
            <a:lvl1pPr>
              <a:defRPr/>
            </a:lvl1pPr>
          </a:lstStyle>
          <a:p>
            <a:pPr>
              <a:defRPr/>
            </a:pPr>
            <a:fld id="{E0970781-C7C9-4AE4-8608-D8C3E6C9A052}" type="datetimeFigureOut">
              <a:rPr lang="it-IT"/>
              <a:pPr>
                <a:defRPr/>
              </a:pPr>
              <a:t>20/10/15</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BB441966-2701-4BA5-A659-021DB6A4B06E}"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B6668783-4907-4CF6-A21F-2B8E21EB0A78}" type="datetimeFigureOut">
              <a:rPr lang="it-IT"/>
              <a:pPr>
                <a:defRPr/>
              </a:pPr>
              <a:t>20/10/15</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33EA1C3C-FA48-4365-B533-50CAF9F91334}"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620220" y="2038776"/>
            <a:ext cx="10660710" cy="867664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12669090" y="2038797"/>
            <a:ext cx="18114768" cy="4370324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1620220" y="10715435"/>
            <a:ext cx="10660710" cy="350266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9B5594F9-9AFA-4127-8E38-6A5AA1D8C7E0}" type="datetimeFigureOut">
              <a:rPr lang="it-IT"/>
              <a:pPr>
                <a:defRPr/>
              </a:pPr>
              <a:t>20/10/15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8420A9C6-B7C7-41BF-9138-C3EDE1FEA2AD}"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51423" y="35844485"/>
            <a:ext cx="19442430" cy="4231645"/>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6351423" y="4575385"/>
            <a:ext cx="19442430" cy="307238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6351423" y="40076130"/>
            <a:ext cx="19442430" cy="600963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A235AFBD-AB61-4B2C-B046-2750A0DD9ED4}" type="datetimeFigureOut">
              <a:rPr lang="it-IT"/>
              <a:pPr>
                <a:defRPr/>
              </a:pPr>
              <a:t>20/10/15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23AB6FF-A262-40AF-B02D-4CB03DB95843}"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1620839" y="2051050"/>
            <a:ext cx="29162375" cy="853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stile</a:t>
            </a:r>
          </a:p>
        </p:txBody>
      </p:sp>
      <p:sp>
        <p:nvSpPr>
          <p:cNvPr id="1027" name="Segnaposto testo 2"/>
          <p:cNvSpPr>
            <a:spLocks noGrp="1"/>
          </p:cNvSpPr>
          <p:nvPr>
            <p:ph type="body" idx="1"/>
          </p:nvPr>
        </p:nvSpPr>
        <p:spPr bwMode="auto">
          <a:xfrm>
            <a:off x="1620839" y="11947525"/>
            <a:ext cx="29162375" cy="33794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1620839" y="47461490"/>
            <a:ext cx="7559675" cy="272573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6D18E172-602B-4F0F-919F-43D6AD16542E}" type="datetimeFigureOut">
              <a:rPr lang="it-IT"/>
              <a:pPr>
                <a:defRPr/>
              </a:pPr>
              <a:t>20/10/15</a:t>
            </a:fld>
            <a:endParaRPr lang="it-IT"/>
          </a:p>
        </p:txBody>
      </p:sp>
      <p:sp>
        <p:nvSpPr>
          <p:cNvPr id="5" name="Segnaposto piè di pagina 4"/>
          <p:cNvSpPr>
            <a:spLocks noGrp="1"/>
          </p:cNvSpPr>
          <p:nvPr>
            <p:ph type="ftr" sz="quarter" idx="3"/>
          </p:nvPr>
        </p:nvSpPr>
        <p:spPr>
          <a:xfrm>
            <a:off x="11071225" y="47461490"/>
            <a:ext cx="10261600" cy="27257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it-IT"/>
          </a:p>
        </p:txBody>
      </p:sp>
      <p:sp>
        <p:nvSpPr>
          <p:cNvPr id="6" name="Segnaposto numero diapositiva 5"/>
          <p:cNvSpPr>
            <a:spLocks noGrp="1"/>
          </p:cNvSpPr>
          <p:nvPr>
            <p:ph type="sldNum" sz="quarter" idx="4"/>
          </p:nvPr>
        </p:nvSpPr>
        <p:spPr>
          <a:xfrm>
            <a:off x="23223539" y="47461490"/>
            <a:ext cx="7559675" cy="27257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E0EAFEC8-200F-4A6B-AC54-AFFEDCB3EED0}"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tiff"/><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5" name="CasellaDiTesto 4"/>
          <p:cNvSpPr txBox="1"/>
          <p:nvPr/>
        </p:nvSpPr>
        <p:spPr>
          <a:xfrm>
            <a:off x="7620747" y="443569"/>
            <a:ext cx="24320045" cy="4524315"/>
          </a:xfrm>
          <a:prstGeom prst="rect">
            <a:avLst/>
          </a:prstGeom>
          <a:solidFill>
            <a:srgbClr val="808080">
              <a:lumMod val="75000"/>
            </a:srgbClr>
          </a:solidFill>
          <a:ln>
            <a:solidFill>
              <a:srgbClr val="FF6600"/>
            </a:solidFill>
          </a:ln>
          <a:effectLst>
            <a:glow rad="139700">
              <a:srgbClr val="FFFFFF">
                <a:satMod val="175000"/>
                <a:alpha val="40000"/>
              </a:srgbClr>
            </a:glow>
            <a:outerShdw blurRad="428625" dist="254000" dir="2700000" sx="102000" sy="102000" algn="tl" rotWithShape="0">
              <a:srgbClr val="000000">
                <a:alpha val="37000"/>
              </a:srgb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600" b="1" i="0" u="none" strike="noStrike" kern="0" cap="none" spc="0" normalizeH="0" baseline="0" noProof="0" dirty="0" smtClean="0">
                <a:ln>
                  <a:noFill/>
                </a:ln>
                <a:solidFill>
                  <a:srgbClr val="FFFF00"/>
                </a:solidFill>
                <a:effectLst/>
                <a:uLnTx/>
                <a:uFillTx/>
                <a:latin typeface="Sylfaen"/>
                <a:cs typeface="Sylfaen"/>
              </a:rPr>
              <a:t>The BVS-SAVE Italian registry: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600" b="1" i="0" u="none" strike="noStrike" kern="0" cap="none" spc="0" normalizeH="0" baseline="0" noProof="0" dirty="0" err="1" smtClean="0">
                <a:ln>
                  <a:noFill/>
                </a:ln>
                <a:solidFill>
                  <a:srgbClr val="FFFF00"/>
                </a:solidFill>
                <a:effectLst/>
                <a:uLnTx/>
                <a:uFillTx/>
                <a:latin typeface="Sylfaen"/>
                <a:cs typeface="Sylfaen"/>
              </a:rPr>
              <a:t>Bioresorbable</a:t>
            </a:r>
            <a:r>
              <a:rPr kumimoji="0" lang="en-US" sz="9600" b="1" i="0" u="none" strike="noStrike" kern="0" cap="none" spc="0" normalizeH="0" baseline="0" noProof="0" dirty="0" smtClean="0">
                <a:ln>
                  <a:noFill/>
                </a:ln>
                <a:solidFill>
                  <a:srgbClr val="FFFF00"/>
                </a:solidFill>
                <a:effectLst/>
                <a:uLnTx/>
                <a:uFillTx/>
                <a:latin typeface="Sylfaen"/>
                <a:cs typeface="Sylfaen"/>
              </a:rPr>
              <a:t> Vascular Scaffolds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600" b="1" i="0" u="none" strike="noStrike" kern="0" cap="none" spc="0" normalizeH="0" baseline="0" noProof="0" dirty="0" smtClean="0">
                <a:ln>
                  <a:noFill/>
                </a:ln>
                <a:solidFill>
                  <a:srgbClr val="FFFF00"/>
                </a:solidFill>
                <a:effectLst/>
                <a:uLnTx/>
                <a:uFillTx/>
                <a:latin typeface="Sylfaen"/>
                <a:cs typeface="Sylfaen"/>
              </a:rPr>
              <a:t>for the Treatment of Small Vessel Disease</a:t>
            </a:r>
            <a:endParaRPr kumimoji="0" lang="it-IT" sz="9600" b="0" i="0" u="none" strike="noStrike" kern="0" cap="none" spc="0" normalizeH="0" baseline="0" noProof="0" dirty="0">
              <a:ln>
                <a:noFill/>
              </a:ln>
              <a:solidFill>
                <a:srgbClr val="FFFF00"/>
              </a:solidFill>
              <a:effectLst/>
              <a:uLnTx/>
              <a:uFillTx/>
              <a:latin typeface="Sylfaen"/>
              <a:cs typeface="Sylfaen"/>
            </a:endParaRPr>
          </a:p>
        </p:txBody>
      </p:sp>
      <p:sp>
        <p:nvSpPr>
          <p:cNvPr id="6" name="Rettangolo 5"/>
          <p:cNvSpPr/>
          <p:nvPr/>
        </p:nvSpPr>
        <p:spPr>
          <a:xfrm>
            <a:off x="2351139" y="11605735"/>
            <a:ext cx="27203400" cy="2000548"/>
          </a:xfrm>
          <a:prstGeom prst="rect">
            <a:avLst/>
          </a:prstGeom>
        </p:spPr>
        <p:txBody>
          <a:bodyPr wrap="square">
            <a:spAutoFit/>
          </a:bodyPr>
          <a:lstStyle/>
          <a:p>
            <a:pPr algn="ctr"/>
            <a:r>
              <a:rPr lang="it-IT" sz="6000" dirty="0" smtClean="0">
                <a:solidFill>
                  <a:srgbClr val="FFFF00"/>
                </a:solidFill>
                <a:latin typeface="Sylfaen"/>
                <a:cs typeface="Sylfaen"/>
              </a:rPr>
              <a:t>A.O</a:t>
            </a:r>
            <a:r>
              <a:rPr lang="it-IT" sz="6000" dirty="0">
                <a:solidFill>
                  <a:srgbClr val="FFFF00"/>
                </a:solidFill>
                <a:latin typeface="Sylfaen"/>
                <a:cs typeface="Sylfaen"/>
              </a:rPr>
              <a:t>. Fatebenefratelli, </a:t>
            </a:r>
            <a:r>
              <a:rPr lang="it-IT" sz="6000" dirty="0" smtClean="0">
                <a:solidFill>
                  <a:srgbClr val="FFFF00"/>
                </a:solidFill>
                <a:latin typeface="Sylfaen"/>
                <a:cs typeface="Sylfaen"/>
              </a:rPr>
              <a:t>Milano; Ospedale di Nola; A.O. Bolognini, Seriate</a:t>
            </a:r>
          </a:p>
          <a:p>
            <a:pPr algn="ctr"/>
            <a:r>
              <a:rPr lang="it-IT" sz="6000" i="1" dirty="0" smtClean="0">
                <a:solidFill>
                  <a:srgbClr val="FFFF00"/>
                </a:solidFill>
                <a:latin typeface="Sylfaen"/>
                <a:cs typeface="Sylfaen"/>
              </a:rPr>
              <a:t>Italy</a:t>
            </a:r>
            <a:endParaRPr lang="it-IT" sz="6000" i="1" dirty="0">
              <a:solidFill>
                <a:srgbClr val="FFFF00"/>
              </a:solidFill>
              <a:latin typeface="Sylfaen"/>
              <a:cs typeface="Sylfaen"/>
            </a:endParaRPr>
          </a:p>
          <a:p>
            <a:pPr algn="ctr"/>
            <a:endParaRPr lang="it-IT" sz="400" i="1" dirty="0">
              <a:solidFill>
                <a:srgbClr val="FFFF00"/>
              </a:solidFill>
              <a:latin typeface="Sylfaen"/>
              <a:cs typeface="Sylfaen"/>
            </a:endParaRPr>
          </a:p>
        </p:txBody>
      </p:sp>
      <p:sp>
        <p:nvSpPr>
          <p:cNvPr id="7" name="Rettangolo 6"/>
          <p:cNvSpPr/>
          <p:nvPr/>
        </p:nvSpPr>
        <p:spPr>
          <a:xfrm>
            <a:off x="1180065" y="10120430"/>
            <a:ext cx="29722002" cy="1015663"/>
          </a:xfrm>
          <a:prstGeom prst="rect">
            <a:avLst/>
          </a:prstGeom>
          <a:noFill/>
        </p:spPr>
        <p:txBody>
          <a:bodyPr wrap="square">
            <a:spAutoFit/>
          </a:bodyPr>
          <a:lstStyle/>
          <a:p>
            <a:pPr algn="ctr"/>
            <a:r>
              <a:rPr lang="it-IT" sz="6000" dirty="0" smtClean="0">
                <a:solidFill>
                  <a:schemeClr val="bg1"/>
                </a:solidFill>
                <a:latin typeface="Sylfaen"/>
                <a:cs typeface="Sylfaen"/>
              </a:rPr>
              <a:t>RA Latini, F Granata, A </a:t>
            </a:r>
            <a:r>
              <a:rPr lang="it-IT" sz="6000" dirty="0" err="1" smtClean="0">
                <a:solidFill>
                  <a:schemeClr val="bg1"/>
                </a:solidFill>
                <a:latin typeface="Sylfaen"/>
                <a:cs typeface="Sylfaen"/>
              </a:rPr>
              <a:t>Ielasi</a:t>
            </a:r>
            <a:r>
              <a:rPr lang="it-IT" sz="6000" dirty="0" smtClean="0">
                <a:solidFill>
                  <a:schemeClr val="bg1"/>
                </a:solidFill>
                <a:latin typeface="Sylfaen"/>
                <a:cs typeface="Sylfaen"/>
              </a:rPr>
              <a:t>,, E </a:t>
            </a:r>
            <a:r>
              <a:rPr lang="it-IT" sz="6000" dirty="0" err="1" smtClean="0">
                <a:solidFill>
                  <a:schemeClr val="bg1"/>
                </a:solidFill>
                <a:latin typeface="Sylfaen"/>
                <a:cs typeface="Sylfaen"/>
              </a:rPr>
              <a:t>Moscarella</a:t>
            </a:r>
            <a:r>
              <a:rPr lang="it-IT" sz="6000" dirty="0" smtClean="0">
                <a:solidFill>
                  <a:schemeClr val="bg1"/>
                </a:solidFill>
                <a:latin typeface="Sylfaen"/>
                <a:cs typeface="Sylfaen"/>
              </a:rPr>
              <a:t>, M </a:t>
            </a:r>
            <a:r>
              <a:rPr lang="it-IT" sz="6000" dirty="0" err="1" smtClean="0">
                <a:solidFill>
                  <a:schemeClr val="bg1"/>
                </a:solidFill>
                <a:latin typeface="Sylfaen"/>
                <a:cs typeface="Sylfaen"/>
              </a:rPr>
              <a:t>Tespili</a:t>
            </a:r>
            <a:r>
              <a:rPr lang="it-IT" sz="6000" dirty="0" smtClean="0">
                <a:solidFill>
                  <a:schemeClr val="bg1"/>
                </a:solidFill>
                <a:latin typeface="Sylfaen"/>
                <a:cs typeface="Sylfaen"/>
              </a:rPr>
              <a:t>, PS </a:t>
            </a:r>
            <a:r>
              <a:rPr lang="it-IT" sz="6000" dirty="0" err="1" smtClean="0">
                <a:solidFill>
                  <a:schemeClr val="bg1"/>
                </a:solidFill>
                <a:latin typeface="Sylfaen"/>
                <a:cs typeface="Sylfaen"/>
              </a:rPr>
              <a:t>Orrego</a:t>
            </a:r>
            <a:r>
              <a:rPr lang="it-IT" sz="6000" dirty="0" smtClean="0">
                <a:solidFill>
                  <a:schemeClr val="bg1"/>
                </a:solidFill>
                <a:latin typeface="Sylfaen"/>
                <a:cs typeface="Sylfaen"/>
              </a:rPr>
              <a:t>, A </a:t>
            </a:r>
            <a:r>
              <a:rPr lang="it-IT" sz="6000" dirty="0" err="1" smtClean="0">
                <a:solidFill>
                  <a:schemeClr val="bg1"/>
                </a:solidFill>
                <a:latin typeface="Sylfaen"/>
                <a:cs typeface="Sylfaen"/>
              </a:rPr>
              <a:t>Varricchio</a:t>
            </a:r>
            <a:r>
              <a:rPr lang="it-IT" sz="6000" dirty="0" smtClean="0">
                <a:solidFill>
                  <a:schemeClr val="bg1"/>
                </a:solidFill>
                <a:latin typeface="Sylfaen"/>
                <a:cs typeface="Sylfaen"/>
              </a:rPr>
              <a:t>, B Cortese</a:t>
            </a:r>
            <a:endParaRPr lang="it-IT" sz="6000" b="1" dirty="0">
              <a:solidFill>
                <a:schemeClr val="bg1"/>
              </a:solidFill>
              <a:latin typeface="Sylfaen"/>
              <a:cs typeface="Sylfaen"/>
            </a:endParaRPr>
          </a:p>
        </p:txBody>
      </p:sp>
      <p:pic>
        <p:nvPicPr>
          <p:cNvPr id="8" name="Immagine 7" descr="logo.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148" y="4773658"/>
            <a:ext cx="4837424" cy="4961766"/>
          </a:xfrm>
          <a:prstGeom prst="rect">
            <a:avLst/>
          </a:prstGeom>
        </p:spPr>
      </p:pic>
      <p:pic>
        <p:nvPicPr>
          <p:cNvPr id="9" name="Immagine 8"/>
          <p:cNvPicPr>
            <a:picLocks noChangeAspect="1"/>
          </p:cNvPicPr>
          <p:nvPr/>
        </p:nvPicPr>
        <p:blipFill>
          <a:blip r:embed="rId3"/>
          <a:stretch>
            <a:fillRect/>
          </a:stretch>
        </p:blipFill>
        <p:spPr>
          <a:xfrm>
            <a:off x="25529502" y="5598476"/>
            <a:ext cx="5324440" cy="3977634"/>
          </a:xfrm>
          <a:prstGeom prst="rect">
            <a:avLst/>
          </a:prstGeom>
        </p:spPr>
      </p:pic>
      <p:sp>
        <p:nvSpPr>
          <p:cNvPr id="17" name="Rettangolo 16"/>
          <p:cNvSpPr/>
          <p:nvPr/>
        </p:nvSpPr>
        <p:spPr>
          <a:xfrm>
            <a:off x="1058772" y="14419931"/>
            <a:ext cx="30545139" cy="3785652"/>
          </a:xfrm>
          <a:prstGeom prst="rect">
            <a:avLst/>
          </a:prstGeom>
        </p:spPr>
        <p:txBody>
          <a:bodyPr wrap="square">
            <a:spAutoFit/>
          </a:bodyPr>
          <a:lstStyle/>
          <a:p>
            <a:r>
              <a:rPr lang="en-US" sz="6000" b="1" u="sng" dirty="0" smtClean="0">
                <a:solidFill>
                  <a:schemeClr val="bg1"/>
                </a:solidFill>
                <a:latin typeface="Sylfaen"/>
                <a:cs typeface="Sylfaen"/>
              </a:rPr>
              <a:t>Background</a:t>
            </a:r>
            <a:r>
              <a:rPr lang="en-US" sz="6000" dirty="0" smtClean="0">
                <a:solidFill>
                  <a:schemeClr val="bg1"/>
                </a:solidFill>
                <a:latin typeface="Sylfaen"/>
                <a:cs typeface="Sylfaen"/>
              </a:rPr>
              <a:t>: management of small coronary vessel disease with </a:t>
            </a:r>
            <a:r>
              <a:rPr lang="en-US" sz="6000" dirty="0" err="1" smtClean="0">
                <a:solidFill>
                  <a:schemeClr val="bg1"/>
                </a:solidFill>
                <a:latin typeface="Sylfaen"/>
                <a:cs typeface="Sylfaen"/>
              </a:rPr>
              <a:t>percutaneous</a:t>
            </a:r>
            <a:r>
              <a:rPr lang="en-US" sz="6000" dirty="0" smtClean="0">
                <a:solidFill>
                  <a:schemeClr val="bg1"/>
                </a:solidFill>
                <a:latin typeface="Sylfaen"/>
                <a:cs typeface="Sylfaen"/>
              </a:rPr>
              <a:t> coronary interventions (PCI) is often associated with high </a:t>
            </a:r>
            <a:r>
              <a:rPr lang="en-US" sz="6000" dirty="0" err="1" smtClean="0">
                <a:solidFill>
                  <a:schemeClr val="bg1"/>
                </a:solidFill>
                <a:latin typeface="Sylfaen"/>
                <a:cs typeface="Sylfaen"/>
              </a:rPr>
              <a:t>recurrencies</a:t>
            </a:r>
            <a:r>
              <a:rPr lang="en-US" sz="6000" dirty="0" smtClean="0">
                <a:solidFill>
                  <a:schemeClr val="bg1"/>
                </a:solidFill>
                <a:latin typeface="Sylfaen"/>
                <a:cs typeface="Sylfaen"/>
              </a:rPr>
              <a:t> and an increased risk of late or very late adverse events, including stent thrombosis . Currently, little is known about </a:t>
            </a:r>
            <a:r>
              <a:rPr lang="en-US" sz="6000" dirty="0" err="1" smtClean="0">
                <a:solidFill>
                  <a:schemeClr val="bg1"/>
                </a:solidFill>
                <a:latin typeface="Sylfaen"/>
                <a:cs typeface="Sylfaen"/>
              </a:rPr>
              <a:t>bioresorbable</a:t>
            </a:r>
            <a:r>
              <a:rPr lang="en-US" sz="6000" dirty="0" smtClean="0">
                <a:solidFill>
                  <a:schemeClr val="bg1"/>
                </a:solidFill>
                <a:latin typeface="Sylfaen"/>
                <a:cs typeface="Sylfaen"/>
              </a:rPr>
              <a:t> vascular scaffold (BVS) behavior in this setting</a:t>
            </a:r>
            <a:r>
              <a:rPr lang="en-US" sz="5400" dirty="0" smtClean="0">
                <a:solidFill>
                  <a:schemeClr val="bg1"/>
                </a:solidFill>
                <a:latin typeface="Sylfaen"/>
                <a:cs typeface="Sylfaen"/>
              </a:rPr>
              <a:t>. </a:t>
            </a:r>
            <a:endParaRPr lang="it-IT" sz="5400" dirty="0">
              <a:solidFill>
                <a:schemeClr val="bg1"/>
              </a:solidFill>
              <a:latin typeface="Sylfaen"/>
              <a:cs typeface="Sylfaen"/>
            </a:endParaRPr>
          </a:p>
        </p:txBody>
      </p:sp>
      <p:sp>
        <p:nvSpPr>
          <p:cNvPr id="18" name="Rettangolo 17"/>
          <p:cNvSpPr/>
          <p:nvPr/>
        </p:nvSpPr>
        <p:spPr>
          <a:xfrm>
            <a:off x="1106898" y="19009900"/>
            <a:ext cx="30352636" cy="6647974"/>
          </a:xfrm>
          <a:prstGeom prst="rect">
            <a:avLst/>
          </a:prstGeom>
        </p:spPr>
        <p:txBody>
          <a:bodyPr wrap="square">
            <a:spAutoFit/>
          </a:bodyPr>
          <a:lstStyle/>
          <a:p>
            <a:r>
              <a:rPr lang="en-US" sz="6000" b="1" u="sng" dirty="0" smtClean="0">
                <a:solidFill>
                  <a:srgbClr val="FFFFFF"/>
                </a:solidFill>
                <a:latin typeface="Sylfaen"/>
                <a:cs typeface="Sylfaen"/>
              </a:rPr>
              <a:t>Methods</a:t>
            </a:r>
            <a:r>
              <a:rPr lang="en-US" sz="6000" dirty="0" smtClean="0">
                <a:solidFill>
                  <a:srgbClr val="FFFFFF"/>
                </a:solidFill>
                <a:latin typeface="Sylfaen"/>
                <a:cs typeface="Sylfaen"/>
              </a:rPr>
              <a:t>: a retrospective cohort analysis was performed in consecutive patients treated with BVS implantation in vessels whose diameter was &lt;2.8 mm at 3 high volume </a:t>
            </a:r>
            <a:r>
              <a:rPr lang="en-US" sz="6000" dirty="0" err="1" smtClean="0">
                <a:solidFill>
                  <a:srgbClr val="FFFFFF"/>
                </a:solidFill>
                <a:latin typeface="Sylfaen"/>
                <a:cs typeface="Sylfaen"/>
              </a:rPr>
              <a:t>italian</a:t>
            </a:r>
            <a:r>
              <a:rPr lang="en-US" sz="6000" dirty="0" smtClean="0">
                <a:solidFill>
                  <a:srgbClr val="FFFFFF"/>
                </a:solidFill>
                <a:latin typeface="Sylfaen"/>
                <a:cs typeface="Sylfaen"/>
              </a:rPr>
              <a:t> centers with a certificated experience of &gt;3 years of BVS implantation. Primary end-point was the occurrence of BVS failure (any event between of target lesion revascularization –TLR- and BVS definite thrombosis) at the longest available follow up. Secondary end-points were device-oriented clinical outcome (DOCE, defined as a composite of cardiac death, non fatal myocardial infarction and TLR) or its single determinates at 12-month follow-up</a:t>
            </a:r>
            <a:r>
              <a:rPr lang="en-US" sz="6600" dirty="0" smtClean="0">
                <a:solidFill>
                  <a:srgbClr val="FFFFFF"/>
                </a:solidFill>
                <a:latin typeface="Sylfaen"/>
                <a:cs typeface="Sylfaen"/>
              </a:rPr>
              <a:t>. </a:t>
            </a:r>
          </a:p>
        </p:txBody>
      </p:sp>
      <p:sp>
        <p:nvSpPr>
          <p:cNvPr id="19" name="Rettangolo 18"/>
          <p:cNvSpPr/>
          <p:nvPr/>
        </p:nvSpPr>
        <p:spPr>
          <a:xfrm>
            <a:off x="15153306" y="26674258"/>
            <a:ext cx="16787487" cy="14865608"/>
          </a:xfrm>
          <a:prstGeom prst="rect">
            <a:avLst/>
          </a:prstGeom>
        </p:spPr>
        <p:txBody>
          <a:bodyPr wrap="square">
            <a:spAutoFit/>
          </a:bodyPr>
          <a:lstStyle/>
          <a:p>
            <a:r>
              <a:rPr lang="en-US" sz="6000" b="1" u="sng" dirty="0" smtClean="0">
                <a:solidFill>
                  <a:srgbClr val="FFFFFF"/>
                </a:solidFill>
                <a:latin typeface="Sylfaen"/>
                <a:cs typeface="Sylfaen"/>
              </a:rPr>
              <a:t>Results</a:t>
            </a:r>
            <a:r>
              <a:rPr lang="en-US" sz="6000" dirty="0" smtClean="0">
                <a:solidFill>
                  <a:srgbClr val="FFFFFF"/>
                </a:solidFill>
                <a:latin typeface="Sylfaen"/>
                <a:cs typeface="Sylfaen"/>
              </a:rPr>
              <a:t>: a total of 121 patients (133 lesions) were treated between March 2013-December 2014. From baseline clinical and angiographic characteristics emerges a highly complex patient population.  Procedural success was obtained in 132 (99.2%) cases. In-hospital events included one perforation sealed with covered stent and one cardiac death due to probable scaffold thrombosis. At the longest available clinical follow up (average 12±6 months), 70% of patients were still on dual </a:t>
            </a:r>
            <a:r>
              <a:rPr lang="en-US" sz="6000" dirty="0" err="1" smtClean="0">
                <a:solidFill>
                  <a:srgbClr val="FFFFFF"/>
                </a:solidFill>
                <a:latin typeface="Sylfaen"/>
                <a:cs typeface="Sylfaen"/>
              </a:rPr>
              <a:t>antiplatelet</a:t>
            </a:r>
            <a:r>
              <a:rPr lang="en-US" sz="6000" dirty="0" smtClean="0">
                <a:solidFill>
                  <a:srgbClr val="FFFFFF"/>
                </a:solidFill>
                <a:latin typeface="Sylfaen"/>
                <a:cs typeface="Sylfaen"/>
              </a:rPr>
              <a:t> treatment. Primary end-point occurred in twelve patients (9,0%), including twelve (9.0%) TLR and two (1.5%) scaffold thrombosis. DOCE occurred in 9.0% of cases. The use </a:t>
            </a:r>
          </a:p>
          <a:p>
            <a:r>
              <a:rPr lang="en-US" sz="6000" dirty="0" smtClean="0">
                <a:solidFill>
                  <a:srgbClr val="FFFFFF"/>
                </a:solidFill>
                <a:latin typeface="Sylfaen"/>
                <a:cs typeface="Sylfaen"/>
              </a:rPr>
              <a:t>of overlapping BVS in this setting did not increase the risk of any event.</a:t>
            </a:r>
            <a:endParaRPr lang="it-IT" sz="6000" dirty="0">
              <a:solidFill>
                <a:srgbClr val="FFFFFF"/>
              </a:solidFill>
              <a:latin typeface="Sylfaen"/>
              <a:cs typeface="Sylfaen"/>
            </a:endParaRPr>
          </a:p>
        </p:txBody>
      </p:sp>
      <p:sp>
        <p:nvSpPr>
          <p:cNvPr id="20" name="Rettangolo 19"/>
          <p:cNvSpPr/>
          <p:nvPr/>
        </p:nvSpPr>
        <p:spPr>
          <a:xfrm>
            <a:off x="1228192" y="42784283"/>
            <a:ext cx="18744230" cy="6186309"/>
          </a:xfrm>
          <a:prstGeom prst="rect">
            <a:avLst/>
          </a:prstGeom>
        </p:spPr>
        <p:txBody>
          <a:bodyPr wrap="square">
            <a:spAutoFit/>
          </a:bodyPr>
          <a:lstStyle/>
          <a:p>
            <a:pPr algn="just"/>
            <a:r>
              <a:rPr lang="en-US" sz="6600" b="1" dirty="0" smtClean="0">
                <a:solidFill>
                  <a:srgbClr val="FFFF00"/>
                </a:solidFill>
                <a:latin typeface="Sylfaen"/>
                <a:cs typeface="Sylfaen"/>
              </a:rPr>
              <a:t>CONCLUSIONS</a:t>
            </a:r>
            <a:r>
              <a:rPr lang="en-US" sz="6600" dirty="0" smtClean="0">
                <a:solidFill>
                  <a:srgbClr val="FFFF00"/>
                </a:solidFill>
                <a:latin typeface="Sylfaen"/>
                <a:cs typeface="Sylfaen"/>
              </a:rPr>
              <a:t>: to the best of our knowledge, this is the largest registry of small coronary vessels treated with BVS. In this cohort of consecutive complex patients, BVS implantation was technically feasible and effective in maintaining vessel patency after 12 months.</a:t>
            </a:r>
            <a:endParaRPr lang="it-IT" sz="6600" dirty="0">
              <a:solidFill>
                <a:srgbClr val="FFFF00"/>
              </a:solidFill>
              <a:latin typeface="Sylfaen"/>
              <a:cs typeface="Sylfaen"/>
            </a:endParaRPr>
          </a:p>
        </p:txBody>
      </p:sp>
      <p:pic>
        <p:nvPicPr>
          <p:cNvPr id="21" name="Immagine 20"/>
          <p:cNvPicPr>
            <a:picLocks noChangeAspect="1"/>
          </p:cNvPicPr>
          <p:nvPr/>
        </p:nvPicPr>
        <p:blipFill>
          <a:blip r:embed="rId4"/>
          <a:stretch>
            <a:fillRect/>
          </a:stretch>
        </p:blipFill>
        <p:spPr>
          <a:xfrm>
            <a:off x="1180065" y="26818636"/>
            <a:ext cx="13523819" cy="14865608"/>
          </a:xfrm>
          <a:prstGeom prst="rect">
            <a:avLst/>
          </a:prstGeom>
          <a:ln>
            <a:solidFill>
              <a:srgbClr val="FF6600"/>
            </a:solidFill>
          </a:ln>
        </p:spPr>
      </p:pic>
      <p:pic>
        <p:nvPicPr>
          <p:cNvPr id="22" name="Immagine 21" descr="C:\Users\bernardo.cortese\Downloads\KM Bernardo 2.tiff"/>
          <p:cNvPicPr/>
          <p:nvPr/>
        </p:nvPicPr>
        <p:blipFill>
          <a:blip r:embed="rId5"/>
          <a:srcRect/>
          <a:stretch>
            <a:fillRect/>
          </a:stretch>
        </p:blipFill>
        <p:spPr bwMode="auto">
          <a:xfrm>
            <a:off x="21416211" y="42229434"/>
            <a:ext cx="9946097" cy="7581300"/>
          </a:xfrm>
          <a:prstGeom prst="rect">
            <a:avLst/>
          </a:prstGeom>
          <a:noFill/>
          <a:ln w="9525">
            <a:solidFill>
              <a:srgbClr val="FF6600"/>
            </a:solidFill>
            <a:miter lim="800000"/>
            <a:headEnd/>
            <a:tailEnd/>
          </a:ln>
        </p:spPr>
      </p:pic>
      <p:pic>
        <p:nvPicPr>
          <p:cNvPr id="13" name="Picture 3"/>
          <p:cNvPicPr>
            <a:picLocks noChangeAspect="1" noChangeArrowheads="1"/>
          </p:cNvPicPr>
          <p:nvPr/>
        </p:nvPicPr>
        <p:blipFill>
          <a:blip r:embed="rId6"/>
          <a:srcRect/>
          <a:stretch>
            <a:fillRect/>
          </a:stretch>
        </p:blipFill>
        <p:spPr bwMode="auto">
          <a:xfrm>
            <a:off x="11761354" y="5708765"/>
            <a:ext cx="8956291" cy="1800625"/>
          </a:xfrm>
          <a:prstGeom prst="rect">
            <a:avLst/>
          </a:prstGeom>
          <a:noFill/>
          <a:ln w="9525">
            <a:noFill/>
            <a:miter lim="800000"/>
            <a:headEnd/>
            <a:tailEnd/>
          </a:ln>
        </p:spPr>
      </p:pic>
      <p:pic>
        <p:nvPicPr>
          <p:cNvPr id="14" name="Picture 2"/>
          <p:cNvPicPr>
            <a:picLocks noChangeAspect="1" noChangeArrowheads="1"/>
          </p:cNvPicPr>
          <p:nvPr/>
        </p:nvPicPr>
        <p:blipFill>
          <a:blip r:embed="rId7"/>
          <a:srcRect/>
          <a:stretch>
            <a:fillRect/>
          </a:stretch>
        </p:blipFill>
        <p:spPr bwMode="auto">
          <a:xfrm>
            <a:off x="0" y="1"/>
            <a:ext cx="7092279" cy="381011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TotalTime>
  <Words>416</Words>
  <Application>Microsoft Macintosh PowerPoint</Application>
  <PresentationFormat>Personalizzato</PresentationFormat>
  <Paragraphs>11</Paragraphs>
  <Slides>1</Slides>
  <Notes>0</Notes>
  <HiddenSlides>0</HiddenSlides>
  <MMClips>0</MMClips>
  <ScaleCrop>false</ScaleCrop>
  <HeadingPairs>
    <vt:vector size="4" baseType="variant">
      <vt:variant>
        <vt:lpstr>Tema</vt:lpstr>
      </vt:variant>
      <vt:variant>
        <vt:i4>1</vt:i4>
      </vt:variant>
      <vt:variant>
        <vt:lpstr>Titoli diapositive</vt:lpstr>
      </vt:variant>
      <vt:variant>
        <vt:i4>1</vt:i4>
      </vt:variant>
    </vt:vector>
  </HeadingPairs>
  <TitlesOfParts>
    <vt:vector size="2" baseType="lpstr">
      <vt:lpstr>Tema di Office</vt:lpstr>
      <vt:lpstr>Presentazione di PowerPoint</vt:lpstr>
    </vt:vector>
  </TitlesOfParts>
  <Company>OIC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Local Admin</dc:creator>
  <cp:lastModifiedBy>Giulio Marini</cp:lastModifiedBy>
  <cp:revision>9</cp:revision>
  <dcterms:created xsi:type="dcterms:W3CDTF">2015-09-16T10:50:20Z</dcterms:created>
  <dcterms:modified xsi:type="dcterms:W3CDTF">2015-10-20T09:50:52Z</dcterms:modified>
</cp:coreProperties>
</file>