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xlsx" ContentType="application/vnd.openxmlformats-officedocument.spreadsheetml.sheet"/>
  <Default Extension="jpeg" ContentType="image/jpeg"/>
  <Default Extension="vml" ContentType="application/vnd.openxmlformats-officedocument.vmlDrawing"/>
  <Default Extension="gif" ContentType="image/gi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embeddings/oleObject1.bin" ContentType="application/vnd.openxmlformats-officedocument.oleObject"/>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9" r:id="rId2"/>
    <p:sldId id="457" r:id="rId3"/>
    <p:sldId id="454" r:id="rId4"/>
    <p:sldId id="433" r:id="rId5"/>
    <p:sldId id="434" r:id="rId6"/>
    <p:sldId id="435" r:id="rId7"/>
    <p:sldId id="444" r:id="rId8"/>
    <p:sldId id="445" r:id="rId9"/>
    <p:sldId id="436" r:id="rId10"/>
    <p:sldId id="441" r:id="rId11"/>
    <p:sldId id="442" r:id="rId12"/>
    <p:sldId id="437" r:id="rId13"/>
    <p:sldId id="438" r:id="rId14"/>
    <p:sldId id="443" r:id="rId15"/>
    <p:sldId id="409" r:id="rId16"/>
    <p:sldId id="439" r:id="rId17"/>
    <p:sldId id="456" r:id="rId18"/>
    <p:sldId id="446" r:id="rId19"/>
    <p:sldId id="447" r:id="rId20"/>
    <p:sldId id="451" r:id="rId21"/>
    <p:sldId id="342" r:id="rId22"/>
    <p:sldId id="452" r:id="rId23"/>
    <p:sldId id="449" r:id="rId24"/>
    <p:sldId id="450" r:id="rId25"/>
    <p:sldId id="364" r:id="rId26"/>
    <p:sldId id="455" r:id="rId2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60" autoAdjust="0"/>
  </p:normalViewPr>
  <p:slideViewPr>
    <p:cSldViewPr snapToGrid="0" snapToObjects="1">
      <p:cViewPr>
        <p:scale>
          <a:sx n="75" d="100"/>
          <a:sy n="75" d="100"/>
        </p:scale>
        <p:origin x="-616" y="-2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Cartella%20di%20lavo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Foglio1!$B$1</c:f>
              <c:strCache>
                <c:ptCount val="1"/>
                <c:pt idx="0">
                  <c:v>Serie 1</c:v>
                </c:pt>
              </c:strCache>
            </c:strRef>
          </c:tx>
          <c:invertIfNegative val="0"/>
          <c:dPt>
            <c:idx val="0"/>
            <c:invertIfNegative val="0"/>
            <c:bubble3D val="0"/>
            <c:spPr>
              <a:solidFill>
                <a:srgbClr val="FF6600"/>
              </a:solidFill>
            </c:spPr>
          </c:dPt>
          <c:cat>
            <c:strRef>
              <c:f>Foglio1!$A$2:$A$3</c:f>
              <c:strCache>
                <c:ptCount val="2"/>
                <c:pt idx="0">
                  <c:v>DCB</c:v>
                </c:pt>
                <c:pt idx="1">
                  <c:v>only balloon</c:v>
                </c:pt>
              </c:strCache>
            </c:strRef>
          </c:cat>
          <c:val>
            <c:numRef>
              <c:f>Foglio1!$B$2:$B$3</c:f>
              <c:numCache>
                <c:formatCode>General</c:formatCode>
                <c:ptCount val="2"/>
                <c:pt idx="0">
                  <c:v>0.4</c:v>
                </c:pt>
                <c:pt idx="1">
                  <c:v>1.9</c:v>
                </c:pt>
              </c:numCache>
            </c:numRef>
          </c:val>
        </c:ser>
        <c:dLbls>
          <c:showLegendKey val="0"/>
          <c:showVal val="0"/>
          <c:showCatName val="0"/>
          <c:showSerName val="0"/>
          <c:showPercent val="0"/>
          <c:showBubbleSize val="0"/>
        </c:dLbls>
        <c:gapWidth val="150"/>
        <c:shape val="box"/>
        <c:axId val="-2118856616"/>
        <c:axId val="-2119020520"/>
        <c:axId val="0"/>
      </c:bar3DChart>
      <c:catAx>
        <c:axId val="-2118856616"/>
        <c:scaling>
          <c:orientation val="minMax"/>
        </c:scaling>
        <c:delete val="0"/>
        <c:axPos val="b"/>
        <c:majorTickMark val="out"/>
        <c:minorTickMark val="none"/>
        <c:tickLblPos val="nextTo"/>
        <c:txPr>
          <a:bodyPr/>
          <a:lstStyle/>
          <a:p>
            <a:pPr>
              <a:defRPr>
                <a:solidFill>
                  <a:schemeClr val="bg1"/>
                </a:solidFill>
                <a:latin typeface="Sylfaen"/>
                <a:cs typeface="Sylfaen"/>
              </a:defRPr>
            </a:pPr>
            <a:endParaRPr lang="it-IT"/>
          </a:p>
        </c:txPr>
        <c:crossAx val="-2119020520"/>
        <c:crosses val="autoZero"/>
        <c:auto val="1"/>
        <c:lblAlgn val="ctr"/>
        <c:lblOffset val="100"/>
        <c:noMultiLvlLbl val="0"/>
      </c:catAx>
      <c:valAx>
        <c:axId val="-2119020520"/>
        <c:scaling>
          <c:orientation val="minMax"/>
          <c:max val="3.0"/>
        </c:scaling>
        <c:delete val="0"/>
        <c:axPos val="l"/>
        <c:majorGridlines/>
        <c:numFmt formatCode="General" sourceLinked="1"/>
        <c:majorTickMark val="out"/>
        <c:minorTickMark val="none"/>
        <c:tickLblPos val="nextTo"/>
        <c:txPr>
          <a:bodyPr/>
          <a:lstStyle/>
          <a:p>
            <a:pPr>
              <a:defRPr>
                <a:solidFill>
                  <a:srgbClr val="FFFFFF"/>
                </a:solidFill>
                <a:latin typeface="Sylfaen"/>
                <a:cs typeface="Sylfaen"/>
              </a:defRPr>
            </a:pPr>
            <a:endParaRPr lang="it-IT"/>
          </a:p>
        </c:txPr>
        <c:crossAx val="-2118856616"/>
        <c:crosses val="autoZero"/>
        <c:crossBetween val="between"/>
      </c:valAx>
    </c:plotArea>
    <c:plotVisOnly val="1"/>
    <c:dispBlanksAs val="gap"/>
    <c:showDLblsOverMax val="0"/>
  </c:chart>
  <c:spPr>
    <a:solidFill>
      <a:schemeClr val="tx1">
        <a:lumMod val="65000"/>
        <a:lumOff val="35000"/>
      </a:schemeClr>
    </a:solidFill>
    <a:ln>
      <a:solidFill>
        <a:srgbClr val="FF6600"/>
      </a:solidFill>
    </a:ln>
  </c:spPr>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Foglio1!$B$1</c:f>
              <c:strCache>
                <c:ptCount val="1"/>
                <c:pt idx="0">
                  <c:v>Serie 1</c:v>
                </c:pt>
              </c:strCache>
            </c:strRef>
          </c:tx>
          <c:invertIfNegative val="0"/>
          <c:dPt>
            <c:idx val="0"/>
            <c:invertIfNegative val="0"/>
            <c:bubble3D val="0"/>
            <c:spPr>
              <a:solidFill>
                <a:srgbClr val="FF6600"/>
              </a:solidFill>
            </c:spPr>
          </c:dPt>
          <c:dPt>
            <c:idx val="3"/>
            <c:invertIfNegative val="0"/>
            <c:bubble3D val="0"/>
            <c:spPr>
              <a:solidFill>
                <a:srgbClr val="FF6600"/>
              </a:solidFill>
            </c:spPr>
          </c:dPt>
          <c:cat>
            <c:strRef>
              <c:f>Foglio1!$A$2:$A$6</c:f>
              <c:strCache>
                <c:ptCount val="5"/>
                <c:pt idx="0">
                  <c:v>DCB</c:v>
                </c:pt>
                <c:pt idx="1">
                  <c:v>balloon</c:v>
                </c:pt>
                <c:pt idx="3">
                  <c:v>DCB</c:v>
                </c:pt>
                <c:pt idx="4">
                  <c:v>balloon</c:v>
                </c:pt>
              </c:strCache>
            </c:strRef>
          </c:cat>
          <c:val>
            <c:numRef>
              <c:f>Foglio1!$B$2:$B$6</c:f>
              <c:numCache>
                <c:formatCode>General</c:formatCode>
                <c:ptCount val="5"/>
                <c:pt idx="0">
                  <c:v>20.0</c:v>
                </c:pt>
                <c:pt idx="1">
                  <c:v>51.0</c:v>
                </c:pt>
                <c:pt idx="3">
                  <c:v>10.0</c:v>
                </c:pt>
                <c:pt idx="4">
                  <c:v>56.0</c:v>
                </c:pt>
              </c:numCache>
            </c:numRef>
          </c:val>
        </c:ser>
        <c:dLbls>
          <c:showLegendKey val="0"/>
          <c:showVal val="0"/>
          <c:showCatName val="0"/>
          <c:showSerName val="0"/>
          <c:showPercent val="0"/>
          <c:showBubbleSize val="0"/>
        </c:dLbls>
        <c:gapWidth val="150"/>
        <c:shape val="box"/>
        <c:axId val="2114886248"/>
        <c:axId val="-2114909128"/>
        <c:axId val="0"/>
      </c:bar3DChart>
      <c:catAx>
        <c:axId val="2114886248"/>
        <c:scaling>
          <c:orientation val="minMax"/>
        </c:scaling>
        <c:delete val="0"/>
        <c:axPos val="b"/>
        <c:majorTickMark val="out"/>
        <c:minorTickMark val="none"/>
        <c:tickLblPos val="nextTo"/>
        <c:txPr>
          <a:bodyPr/>
          <a:lstStyle/>
          <a:p>
            <a:pPr>
              <a:defRPr>
                <a:solidFill>
                  <a:schemeClr val="bg1"/>
                </a:solidFill>
                <a:latin typeface="Sylfaen"/>
                <a:cs typeface="Sylfaen"/>
              </a:defRPr>
            </a:pPr>
            <a:endParaRPr lang="it-IT"/>
          </a:p>
        </c:txPr>
        <c:crossAx val="-2114909128"/>
        <c:crosses val="autoZero"/>
        <c:auto val="1"/>
        <c:lblAlgn val="ctr"/>
        <c:lblOffset val="100"/>
        <c:noMultiLvlLbl val="0"/>
      </c:catAx>
      <c:valAx>
        <c:axId val="-2114909128"/>
        <c:scaling>
          <c:orientation val="minMax"/>
          <c:max val="80.0"/>
        </c:scaling>
        <c:delete val="0"/>
        <c:axPos val="l"/>
        <c:majorGridlines/>
        <c:numFmt formatCode="General" sourceLinked="1"/>
        <c:majorTickMark val="out"/>
        <c:minorTickMark val="none"/>
        <c:tickLblPos val="nextTo"/>
        <c:txPr>
          <a:bodyPr/>
          <a:lstStyle/>
          <a:p>
            <a:pPr>
              <a:defRPr>
                <a:solidFill>
                  <a:srgbClr val="FFFFFF"/>
                </a:solidFill>
                <a:latin typeface="Sylfaen"/>
                <a:cs typeface="Sylfaen"/>
              </a:defRPr>
            </a:pPr>
            <a:endParaRPr lang="it-IT"/>
          </a:p>
        </c:txPr>
        <c:crossAx val="2114886248"/>
        <c:crosses val="autoZero"/>
        <c:crossBetween val="between"/>
      </c:valAx>
    </c:plotArea>
    <c:plotVisOnly val="1"/>
    <c:dispBlanksAs val="gap"/>
    <c:showDLblsOverMax val="0"/>
  </c:chart>
  <c:spPr>
    <a:solidFill>
      <a:schemeClr val="tx1">
        <a:lumMod val="65000"/>
        <a:lumOff val="35000"/>
      </a:schemeClr>
    </a:solidFill>
    <a:ln>
      <a:solidFill>
        <a:srgbClr val="FF6600"/>
      </a:solidFill>
    </a:ln>
  </c:spPr>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bg1">
                  <a:lumMod val="95000"/>
                </a:schemeClr>
              </a:solidFill>
            </c:spPr>
          </c:dPt>
          <c:dPt>
            <c:idx val="1"/>
            <c:invertIfNegative val="0"/>
            <c:bubble3D val="0"/>
            <c:spPr>
              <a:solidFill>
                <a:schemeClr val="accent3">
                  <a:lumMod val="75000"/>
                </a:schemeClr>
              </a:solidFill>
            </c:spPr>
          </c:dPt>
          <c:dPt>
            <c:idx val="2"/>
            <c:invertIfNegative val="0"/>
            <c:bubble3D val="0"/>
            <c:spPr>
              <a:solidFill>
                <a:srgbClr val="FFCA17"/>
              </a:solidFill>
            </c:spPr>
          </c:dPt>
          <c:cat>
            <c:strRef>
              <c:f>Foglio1!$G$12:$G$14</c:f>
              <c:strCache>
                <c:ptCount val="3"/>
                <c:pt idx="0">
                  <c:v>AMS</c:v>
                </c:pt>
                <c:pt idx="1">
                  <c:v>DES</c:v>
                </c:pt>
                <c:pt idx="2">
                  <c:v>DEB</c:v>
                </c:pt>
              </c:strCache>
            </c:strRef>
          </c:cat>
          <c:val>
            <c:numRef>
              <c:f>Foglio1!$H$12:$H$14</c:f>
              <c:numCache>
                <c:formatCode>General</c:formatCode>
                <c:ptCount val="3"/>
                <c:pt idx="0">
                  <c:v>11.0</c:v>
                </c:pt>
                <c:pt idx="1">
                  <c:v>38.0</c:v>
                </c:pt>
                <c:pt idx="2">
                  <c:v>238.0</c:v>
                </c:pt>
              </c:numCache>
            </c:numRef>
          </c:val>
        </c:ser>
        <c:dLbls>
          <c:showLegendKey val="0"/>
          <c:showVal val="0"/>
          <c:showCatName val="0"/>
          <c:showSerName val="0"/>
          <c:showPercent val="0"/>
          <c:showBubbleSize val="0"/>
        </c:dLbls>
        <c:gapWidth val="150"/>
        <c:shape val="box"/>
        <c:axId val="1816542776"/>
        <c:axId val="-2130260728"/>
        <c:axId val="0"/>
      </c:bar3DChart>
      <c:catAx>
        <c:axId val="1816542776"/>
        <c:scaling>
          <c:orientation val="minMax"/>
        </c:scaling>
        <c:delete val="0"/>
        <c:axPos val="b"/>
        <c:majorTickMark val="out"/>
        <c:minorTickMark val="none"/>
        <c:tickLblPos val="nextTo"/>
        <c:txPr>
          <a:bodyPr/>
          <a:lstStyle/>
          <a:p>
            <a:pPr>
              <a:defRPr sz="2000">
                <a:solidFill>
                  <a:srgbClr val="FFFFFF"/>
                </a:solidFill>
                <a:latin typeface="Sylfaen"/>
                <a:cs typeface="Sylfaen"/>
              </a:defRPr>
            </a:pPr>
            <a:endParaRPr lang="it-IT"/>
          </a:p>
        </c:txPr>
        <c:crossAx val="-2130260728"/>
        <c:crosses val="autoZero"/>
        <c:auto val="1"/>
        <c:lblAlgn val="ctr"/>
        <c:lblOffset val="100"/>
        <c:noMultiLvlLbl val="0"/>
      </c:catAx>
      <c:valAx>
        <c:axId val="-2130260728"/>
        <c:scaling>
          <c:orientation val="minMax"/>
        </c:scaling>
        <c:delete val="0"/>
        <c:axPos val="l"/>
        <c:majorGridlines/>
        <c:numFmt formatCode="General" sourceLinked="1"/>
        <c:majorTickMark val="out"/>
        <c:minorTickMark val="none"/>
        <c:tickLblPos val="nextTo"/>
        <c:txPr>
          <a:bodyPr/>
          <a:lstStyle/>
          <a:p>
            <a:pPr>
              <a:defRPr sz="1800">
                <a:solidFill>
                  <a:schemeClr val="bg1"/>
                </a:solidFill>
                <a:latin typeface="Sylfaen"/>
                <a:cs typeface="Sylfaen"/>
              </a:defRPr>
            </a:pPr>
            <a:endParaRPr lang="it-IT"/>
          </a:p>
        </c:txPr>
        <c:crossAx val="1816542776"/>
        <c:crosses val="autoZero"/>
        <c:crossBetween val="between"/>
      </c:valAx>
    </c:plotArea>
    <c:legend>
      <c:legendPos val="r"/>
      <c:layout/>
      <c:overlay val="0"/>
      <c:txPr>
        <a:bodyPr/>
        <a:lstStyle/>
        <a:p>
          <a:pPr>
            <a:defRPr sz="1600">
              <a:solidFill>
                <a:srgbClr val="FFFFFF"/>
              </a:solidFill>
              <a:latin typeface="Sylfaen"/>
              <a:cs typeface="Sylfaen"/>
            </a:defRPr>
          </a:pPr>
          <a:endParaRPr lang="it-IT"/>
        </a:p>
      </c:txPr>
    </c:legend>
    <c:plotVisOnly val="1"/>
    <c:dispBlanksAs val="gap"/>
    <c:showDLblsOverMax val="0"/>
  </c:chart>
  <c:spPr>
    <a:solidFill>
      <a:schemeClr val="tx1">
        <a:lumMod val="65000"/>
        <a:lumOff val="35000"/>
      </a:schemeClr>
    </a:solidFill>
    <a:ln>
      <a:solidFill>
        <a:srgbClr val="FF6600"/>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7E9A4-4476-4C47-B1C0-7AD75718545E}" type="datetimeFigureOut">
              <a:rPr lang="it-IT" smtClean="0"/>
              <a:t>25/10/15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33205-B922-034B-975A-A595595460B5}" type="slidenum">
              <a:rPr lang="it-IT" smtClean="0"/>
              <a:t>‹n.›</a:t>
            </a:fld>
            <a:endParaRPr lang="it-IT"/>
          </a:p>
        </p:txBody>
      </p:sp>
    </p:spTree>
    <p:extLst>
      <p:ext uri="{BB962C8B-B14F-4D97-AF65-F5344CB8AC3E}">
        <p14:creationId xmlns:p14="http://schemas.microsoft.com/office/powerpoint/2010/main" val="14636865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miter lim="800000"/>
            <a:headEnd/>
            <a:tailEnd/>
          </a:ln>
        </p:spPr>
        <p:txBody>
          <a:bodyPr/>
          <a:lstStyle/>
          <a:p>
            <a:fld id="{C5FCD248-A9A1-424B-B1F4-46FAE91D7317}" type="slidenum">
              <a:rPr lang="en-US" smtClean="0">
                <a:ea typeface="ヒラギノ角ゴ Pro W3"/>
                <a:cs typeface="ヒラギノ角ゴ Pro W3"/>
              </a:rPr>
              <a:pPr/>
              <a:t>2</a:t>
            </a:fld>
            <a:endParaRPr lang="en-US" smtClean="0">
              <a:ea typeface="ヒラギノ角ゴ Pro W3"/>
              <a:cs typeface="ヒラギノ角ゴ Pro W3"/>
            </a:endParaRPr>
          </a:p>
        </p:txBody>
      </p:sp>
      <p:sp>
        <p:nvSpPr>
          <p:cNvPr id="15362" name="Rectangle 2"/>
          <p:cNvSpPr>
            <a:spLocks noGrp="1" noRot="1" noChangeAspect="1" noChangeArrowheads="1" noTextEdit="1"/>
          </p:cNvSpPr>
          <p:nvPr>
            <p:ph type="sldImg"/>
          </p:nvPr>
        </p:nvSpPr>
        <p:spPr>
          <a:xfrm>
            <a:off x="1143000" y="685800"/>
            <a:ext cx="4572000" cy="3429000"/>
          </a:xfrm>
          <a:ln/>
        </p:spPr>
      </p:sp>
      <p:sp>
        <p:nvSpPr>
          <p:cNvPr id="15363" name="Rectangle 3"/>
          <p:cNvSpPr>
            <a:spLocks noGrp="1" noChangeArrowheads="1"/>
          </p:cNvSpPr>
          <p:nvPr>
            <p:ph type="body" idx="1"/>
          </p:nvPr>
        </p:nvSpPr>
        <p:spPr>
          <a:xfrm>
            <a:off x="685186" y="4342781"/>
            <a:ext cx="5487629" cy="4115110"/>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it-IT">
              <a:latin typeface="Calibri" charset="0"/>
              <a:ea typeface="ＭＳ Ｐゴシック" charset="0"/>
              <a:cs typeface="ＭＳ Ｐゴシック" charset="0"/>
            </a:endParaRPr>
          </a:p>
        </p:txBody>
      </p:sp>
      <p:sp>
        <p:nvSpPr>
          <p:cNvPr id="368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9FFCD5-8026-8F4D-A762-E47AB545B074}" type="slidenum">
              <a:rPr lang="it-IT" sz="1200"/>
              <a:pPr eaLnBrk="1" hangingPunct="1"/>
              <a:t>7</a:t>
            </a:fld>
            <a:endParaRPr 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atin typeface="Calibri" charset="0"/>
                <a:ea typeface="MS PGothic" charset="0"/>
                <a:cs typeface="MS PGothic" charset="0"/>
              </a:rPr>
              <a:t>CLI predominanltly manifet with a massive multivessel disease in infrapopliteal arteries (74%) and very long lesions and occlusions. 66% of occlusions, 50% longer then 10 cm).</a:t>
            </a:r>
          </a:p>
          <a:p>
            <a:r>
              <a:rPr lang="it-IT">
                <a:latin typeface="Calibri" charset="0"/>
                <a:ea typeface="MS PGothic" charset="0"/>
                <a:cs typeface="MS PGothic" charset="0"/>
              </a:rPr>
              <a:t>Focal lesions of 20-30 cm consitute a nitche as only observed in selected populations</a:t>
            </a:r>
            <a:endParaRPr lang="en-US">
              <a:latin typeface="Calibri" charset="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p:spPr>
        <p:txBody>
          <a:bodyPr/>
          <a:lstStyle/>
          <a:p>
            <a:r>
              <a:rPr lang="de-DE" smtClean="0"/>
              <a:t>They performed spot-stenting with DES. The problem then can be, if treatment are is much longer than the stented are, that restenosis will occur proximal and distal to the stent. Therefore we think DES do only make sense if full lesion covereage is performed. </a:t>
            </a:r>
          </a:p>
        </p:txBody>
      </p:sp>
      <p:sp>
        <p:nvSpPr>
          <p:cNvPr id="47108" name="Foliennummernplatzhalter 3"/>
          <p:cNvSpPr>
            <a:spLocks noGrp="1"/>
          </p:cNvSpPr>
          <p:nvPr>
            <p:ph type="sldNum" sz="quarter" idx="5"/>
          </p:nvPr>
        </p:nvSpPr>
        <p:spPr>
          <a:noFill/>
        </p:spPr>
        <p:txBody>
          <a:bodyPr/>
          <a:lstStyle>
            <a:lvl1pPr>
              <a:defRPr kumimoji="1" sz="2800" b="1">
                <a:solidFill>
                  <a:schemeClr val="bg1"/>
                </a:solidFill>
                <a:latin typeface="Arial" pitchFamily="34" charset="0"/>
              </a:defRPr>
            </a:lvl1pPr>
            <a:lvl2pPr marL="742950" indent="-285750">
              <a:defRPr kumimoji="1" sz="2800" b="1">
                <a:solidFill>
                  <a:schemeClr val="bg1"/>
                </a:solidFill>
                <a:latin typeface="Arial" pitchFamily="34" charset="0"/>
              </a:defRPr>
            </a:lvl2pPr>
            <a:lvl3pPr marL="1143000" indent="-228600">
              <a:defRPr kumimoji="1" sz="2800" b="1">
                <a:solidFill>
                  <a:schemeClr val="bg1"/>
                </a:solidFill>
                <a:latin typeface="Arial" pitchFamily="34" charset="0"/>
              </a:defRPr>
            </a:lvl3pPr>
            <a:lvl4pPr marL="1600200" indent="-228600">
              <a:defRPr kumimoji="1" sz="2800" b="1">
                <a:solidFill>
                  <a:schemeClr val="bg1"/>
                </a:solidFill>
                <a:latin typeface="Arial" pitchFamily="34" charset="0"/>
              </a:defRPr>
            </a:lvl4pPr>
            <a:lvl5pPr marL="2057400" indent="-228600">
              <a:defRPr kumimoji="1" sz="2800" b="1">
                <a:solidFill>
                  <a:schemeClr val="bg1"/>
                </a:solidFill>
                <a:latin typeface="Arial" pitchFamily="34" charset="0"/>
              </a:defRPr>
            </a:lvl5pPr>
            <a:lvl6pPr marL="25146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6pPr>
            <a:lvl7pPr marL="29718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7pPr>
            <a:lvl8pPr marL="34290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8pPr>
            <a:lvl9pPr marL="38862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9pPr>
          </a:lstStyle>
          <a:p>
            <a:fld id="{A0278F66-06FF-4204-970A-91F14559DE05}" type="slidenum">
              <a:rPr kumimoji="0" lang="en-US" sz="1200" b="0" smtClean="0">
                <a:solidFill>
                  <a:schemeClr val="tx1"/>
                </a:solidFill>
                <a:latin typeface="Times New Roman" pitchFamily="18" charset="0"/>
              </a:rPr>
              <a:pPr/>
              <a:t>17</a:t>
            </a:fld>
            <a:endParaRPr kumimoji="0" lang="en-US" sz="1200" b="0" smtClean="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fontAlgn="auto">
              <a:spcBef>
                <a:spcPts val="0"/>
              </a:spcBef>
              <a:spcAft>
                <a:spcPts val="0"/>
              </a:spcAft>
              <a:defRPr/>
            </a:pPr>
            <a:r>
              <a:rPr lang="it-IT" dirty="0" smtClean="0"/>
              <a:t>100% </a:t>
            </a:r>
            <a:r>
              <a:rPr lang="it-IT" dirty="0" err="1" smtClean="0"/>
              <a:t>limb</a:t>
            </a:r>
            <a:r>
              <a:rPr lang="it-IT" dirty="0" smtClean="0"/>
              <a:t> </a:t>
            </a:r>
            <a:r>
              <a:rPr lang="it-IT" dirty="0" err="1" smtClean="0"/>
              <a:t>salvage</a:t>
            </a:r>
            <a:r>
              <a:rPr lang="it-IT" baseline="0" dirty="0" smtClean="0"/>
              <a:t> in DEBATE BTK </a:t>
            </a:r>
            <a:r>
              <a:rPr lang="it-IT" baseline="0" dirty="0" err="1" smtClean="0"/>
              <a:t>may</a:t>
            </a:r>
            <a:r>
              <a:rPr lang="it-IT" baseline="0" dirty="0" smtClean="0"/>
              <a:t> </a:t>
            </a:r>
            <a:r>
              <a:rPr lang="it-IT" baseline="0" dirty="0" err="1" smtClean="0"/>
              <a:t>depend</a:t>
            </a:r>
            <a:r>
              <a:rPr lang="it-IT" baseline="0" dirty="0" smtClean="0"/>
              <a:t> on </a:t>
            </a:r>
            <a:r>
              <a:rPr lang="it-IT" baseline="0" dirty="0" err="1" smtClean="0"/>
              <a:t>several</a:t>
            </a:r>
            <a:r>
              <a:rPr lang="it-IT" baseline="0" dirty="0" smtClean="0"/>
              <a:t> </a:t>
            </a:r>
            <a:r>
              <a:rPr lang="it-IT" baseline="0" dirty="0" err="1" smtClean="0"/>
              <a:t>factors</a:t>
            </a:r>
            <a:r>
              <a:rPr lang="it-IT" baseline="0" dirty="0" smtClean="0"/>
              <a:t>: 1) </a:t>
            </a:r>
            <a:r>
              <a:rPr lang="en-US" sz="1100" dirty="0"/>
              <a:t>patients were enrolled only after successful wiring of the target vessel, therefore, the rate of major amputation observed cannot be compared to that derived from studies designed on an intention-to-treat basis; 2) presence of a dedicated multidisciplinary team providing wound care and continuous surveillance regimen of the foot lesion and vessel patency, including fast-track angiography and re-intervention when clinically needed. Office visits by a dedicated foot clinic team were scheduled 2 days/week for the first 2 months, once a week for the third month and then every two weeks</a:t>
            </a:r>
            <a:endParaRPr lang="en-US" dirty="0" smtClean="0"/>
          </a:p>
          <a:p>
            <a:endParaRPr lang="en-US" dirty="0"/>
          </a:p>
        </p:txBody>
      </p:sp>
      <p:sp>
        <p:nvSpPr>
          <p:cNvPr id="4" name="Slide Number Placeholder 3"/>
          <p:cNvSpPr>
            <a:spLocks noGrp="1"/>
          </p:cNvSpPr>
          <p:nvPr>
            <p:ph type="sldNum" sz="quarter" idx="10"/>
          </p:nvPr>
        </p:nvSpPr>
        <p:spPr/>
        <p:txBody>
          <a:bodyPr/>
          <a:lstStyle/>
          <a:p>
            <a:fld id="{997366B5-3359-40C2-9363-5ED4254FA363}" type="slidenum">
              <a:rPr lang="en-US" smtClean="0"/>
              <a:t>22</a:t>
            </a:fld>
            <a:endParaRPr lang="en-US"/>
          </a:p>
        </p:txBody>
      </p:sp>
    </p:spTree>
    <p:extLst>
      <p:ext uri="{BB962C8B-B14F-4D97-AF65-F5344CB8AC3E}">
        <p14:creationId xmlns:p14="http://schemas.microsoft.com/office/powerpoint/2010/main" val="428871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2FE3F96-7035-FF41-B0C1-5F5A4BB7070B}" type="datetimeFigureOut">
              <a:rPr lang="it-IT" smtClean="0"/>
              <a:t>25/10/15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376141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FE3F96-7035-FF41-B0C1-5F5A4BB7070B}" type="datetimeFigureOut">
              <a:rPr lang="it-IT" smtClean="0"/>
              <a:t>25/10/15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400394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FE3F96-7035-FF41-B0C1-5F5A4BB7070B}" type="datetimeFigureOut">
              <a:rPr lang="it-IT" smtClean="0"/>
              <a:t>25/10/15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289637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64C2531B-4CE3-A246-BBF1-4FEBBA2C1FDC}" type="slidenum">
              <a:rPr lang="it-IT"/>
              <a:pPr/>
              <a:t>‹n.›</a:t>
            </a:fld>
            <a:endParaRPr lang="it-IT"/>
          </a:p>
        </p:txBody>
      </p:sp>
    </p:spTree>
    <p:extLst>
      <p:ext uri="{BB962C8B-B14F-4D97-AF65-F5344CB8AC3E}">
        <p14:creationId xmlns:p14="http://schemas.microsoft.com/office/powerpoint/2010/main" val="125626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FE3F96-7035-FF41-B0C1-5F5A4BB7070B}" type="datetimeFigureOut">
              <a:rPr lang="it-IT" smtClean="0"/>
              <a:t>25/10/15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201098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2FE3F96-7035-FF41-B0C1-5F5A4BB7070B}" type="datetimeFigureOut">
              <a:rPr lang="it-IT" smtClean="0"/>
              <a:t>25/10/15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263113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2FE3F96-7035-FF41-B0C1-5F5A4BB7070B}" type="datetimeFigureOut">
              <a:rPr lang="it-IT" smtClean="0"/>
              <a:t>25/10/15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49957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2FE3F96-7035-FF41-B0C1-5F5A4BB7070B}" type="datetimeFigureOut">
              <a:rPr lang="it-IT" smtClean="0"/>
              <a:t>25/10/15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165570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72FE3F96-7035-FF41-B0C1-5F5A4BB7070B}" type="datetimeFigureOut">
              <a:rPr lang="it-IT" smtClean="0"/>
              <a:t>25/10/15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75254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FE3F96-7035-FF41-B0C1-5F5A4BB7070B}" type="datetimeFigureOut">
              <a:rPr lang="it-IT" smtClean="0"/>
              <a:t>25/10/15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95639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2FE3F96-7035-FF41-B0C1-5F5A4BB7070B}" type="datetimeFigureOut">
              <a:rPr lang="it-IT" smtClean="0"/>
              <a:t>25/10/15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126556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2FE3F96-7035-FF41-B0C1-5F5A4BB7070B}" type="datetimeFigureOut">
              <a:rPr lang="it-IT" smtClean="0"/>
              <a:t>25/10/15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D684D5-4F0C-0240-BF48-2F96107FC2A2}" type="slidenum">
              <a:rPr lang="it-IT" smtClean="0"/>
              <a:t>‹n.›</a:t>
            </a:fld>
            <a:endParaRPr lang="it-IT"/>
          </a:p>
        </p:txBody>
      </p:sp>
    </p:spTree>
    <p:extLst>
      <p:ext uri="{BB962C8B-B14F-4D97-AF65-F5344CB8AC3E}">
        <p14:creationId xmlns:p14="http://schemas.microsoft.com/office/powerpoint/2010/main" val="36942077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E3F96-7035-FF41-B0C1-5F5A4BB7070B}" type="datetimeFigureOut">
              <a:rPr lang="it-IT" smtClean="0"/>
              <a:t>25/10/15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684D5-4F0C-0240-BF48-2F96107FC2A2}" type="slidenum">
              <a:rPr lang="it-IT" smtClean="0"/>
              <a:t>‹n.›</a:t>
            </a:fld>
            <a:endParaRPr lang="it-IT"/>
          </a:p>
        </p:txBody>
      </p:sp>
    </p:spTree>
    <p:extLst>
      <p:ext uri="{BB962C8B-B14F-4D97-AF65-F5344CB8AC3E}">
        <p14:creationId xmlns:p14="http://schemas.microsoft.com/office/powerpoint/2010/main" val="4221956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5" Type="http://schemas.openxmlformats.org/officeDocument/2006/relationships/hyperlink" Target="mailto:bcortese@gmail.com" TargetMode="External"/><Relationship Id="rId6"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8.emf"/><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5" Type="http://schemas.openxmlformats.org/officeDocument/2006/relationships/hyperlink" Target="mailto:bcortese@gmail.com" TargetMode="External"/><Relationship Id="rId6"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2442674" y="67732"/>
            <a:ext cx="4212126" cy="2573867"/>
          </a:xfrm>
          <a:prstGeom prst="rect">
            <a:avLst/>
          </a:prstGeom>
        </p:spPr>
      </p:pic>
      <p:pic>
        <p:nvPicPr>
          <p:cNvPr id="4" name="Immagine 3" descr="foto-fatebenefratelli-sanmarco-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795" y="5502311"/>
            <a:ext cx="1797538" cy="1271024"/>
          </a:xfrm>
          <a:prstGeom prst="rect">
            <a:avLst/>
          </a:prstGeom>
        </p:spPr>
      </p:pic>
      <p:sp>
        <p:nvSpPr>
          <p:cNvPr id="6" name="CasellaDiTesto 5"/>
          <p:cNvSpPr txBox="1"/>
          <p:nvPr/>
        </p:nvSpPr>
        <p:spPr>
          <a:xfrm>
            <a:off x="186263" y="2442729"/>
            <a:ext cx="8827204" cy="1661993"/>
          </a:xfrm>
          <a:prstGeom prst="rect">
            <a:avLst/>
          </a:prstGeom>
          <a:solidFill>
            <a:srgbClr val="632523"/>
          </a:solidFill>
          <a:ln>
            <a:solidFill>
              <a:srgbClr val="FF6600"/>
            </a:solidFill>
          </a:ln>
          <a:effectLst>
            <a:glow rad="101600">
              <a:schemeClr val="accent3">
                <a:satMod val="175000"/>
                <a:alpha val="40000"/>
              </a:schemeClr>
            </a:glow>
            <a:outerShdw blurRad="428625" dist="254000" dir="2700000" sx="102000" sy="102000" algn="tl" rotWithShape="0">
              <a:srgbClr val="000000">
                <a:alpha val="37000"/>
              </a:srgbClr>
            </a:outerShdw>
          </a:effectLst>
        </p:spPr>
        <p:txBody>
          <a:bodyPr wrap="square">
            <a:spAutoFit/>
          </a:bodyPr>
          <a:lstStyle/>
          <a:p>
            <a:pPr algn="ctr">
              <a:lnSpc>
                <a:spcPct val="130000"/>
              </a:lnSpc>
              <a:defRPr/>
            </a:pPr>
            <a:r>
              <a:rPr lang="it-IT" sz="4000" dirty="0" smtClean="0">
                <a:solidFill>
                  <a:srgbClr val="FFFF00"/>
                </a:solidFill>
                <a:latin typeface="Sylfaen"/>
                <a:cs typeface="Sylfaen"/>
              </a:rPr>
              <a:t>The new </a:t>
            </a:r>
            <a:r>
              <a:rPr lang="it-IT" sz="4000" dirty="0" err="1" smtClean="0">
                <a:solidFill>
                  <a:srgbClr val="FFFF00"/>
                </a:solidFill>
                <a:latin typeface="Sylfaen"/>
                <a:cs typeface="Sylfaen"/>
              </a:rPr>
              <a:t>consensus</a:t>
            </a:r>
            <a:r>
              <a:rPr lang="it-IT" sz="4000" dirty="0" smtClean="0">
                <a:solidFill>
                  <a:srgbClr val="FFFF00"/>
                </a:solidFill>
                <a:latin typeface="Sylfaen"/>
                <a:cs typeface="Sylfaen"/>
              </a:rPr>
              <a:t> </a:t>
            </a:r>
            <a:r>
              <a:rPr lang="it-IT" sz="4000" dirty="0" err="1" smtClean="0">
                <a:solidFill>
                  <a:srgbClr val="FFFF00"/>
                </a:solidFill>
                <a:latin typeface="Sylfaen"/>
                <a:cs typeface="Sylfaen"/>
              </a:rPr>
              <a:t>document</a:t>
            </a:r>
            <a:r>
              <a:rPr lang="it-IT" sz="4000" dirty="0" smtClean="0">
                <a:solidFill>
                  <a:srgbClr val="FFFF00"/>
                </a:solidFill>
                <a:latin typeface="Sylfaen"/>
                <a:cs typeface="Sylfaen"/>
              </a:rPr>
              <a:t> on </a:t>
            </a:r>
            <a:r>
              <a:rPr lang="it-IT" sz="4000" dirty="0" err="1" smtClean="0">
                <a:solidFill>
                  <a:srgbClr val="FFFF00"/>
                </a:solidFill>
                <a:latin typeface="Sylfaen"/>
                <a:cs typeface="Sylfaen"/>
              </a:rPr>
              <a:t>peripheral</a:t>
            </a:r>
            <a:r>
              <a:rPr lang="it-IT" sz="4000" dirty="0" smtClean="0">
                <a:solidFill>
                  <a:srgbClr val="FFFF00"/>
                </a:solidFill>
                <a:latin typeface="Sylfaen"/>
                <a:cs typeface="Sylfaen"/>
              </a:rPr>
              <a:t> DCB PTA</a:t>
            </a:r>
            <a:endParaRPr lang="it-IT" sz="4000" dirty="0">
              <a:solidFill>
                <a:srgbClr val="FFFF00"/>
              </a:solidFill>
              <a:latin typeface="Sylfaen"/>
              <a:cs typeface="Sylfaen"/>
            </a:endParaRPr>
          </a:p>
        </p:txBody>
      </p:sp>
      <p:pic>
        <p:nvPicPr>
          <p:cNvPr id="2" name="Immagine 1"/>
          <p:cNvPicPr>
            <a:picLocks noChangeAspect="1"/>
          </p:cNvPicPr>
          <p:nvPr/>
        </p:nvPicPr>
        <p:blipFill>
          <a:blip r:embed="rId4"/>
          <a:stretch>
            <a:fillRect/>
          </a:stretch>
        </p:blipFill>
        <p:spPr>
          <a:xfrm>
            <a:off x="186263" y="292438"/>
            <a:ext cx="1615958" cy="1333166"/>
          </a:xfrm>
          <a:prstGeom prst="rect">
            <a:avLst/>
          </a:prstGeom>
        </p:spPr>
      </p:pic>
      <p:sp>
        <p:nvSpPr>
          <p:cNvPr id="8" name="Rectangle 6"/>
          <p:cNvSpPr>
            <a:spLocks noChangeArrowheads="1"/>
          </p:cNvSpPr>
          <p:nvPr/>
        </p:nvSpPr>
        <p:spPr bwMode="auto">
          <a:xfrm>
            <a:off x="2551739" y="5401728"/>
            <a:ext cx="4262438" cy="1270003"/>
          </a:xfrm>
          <a:prstGeom prst="rect">
            <a:avLst/>
          </a:prstGeom>
          <a:solidFill>
            <a:schemeClr val="tx1">
              <a:lumMod val="65000"/>
              <a:lumOff val="35000"/>
            </a:schemeClr>
          </a:solidFill>
          <a:ln>
            <a:solidFill>
              <a:srgbClr val="F79646"/>
            </a:solidFill>
          </a:ln>
          <a:effectLst/>
          <a:extLst/>
        </p:spPr>
        <p:txBody>
          <a:bodyPr/>
          <a:lstStyle/>
          <a:p>
            <a:pPr algn="ctr"/>
            <a:r>
              <a:rPr lang="it-IT" dirty="0" smtClean="0">
                <a:solidFill>
                  <a:schemeClr val="bg1"/>
                </a:solidFill>
                <a:latin typeface="Sylfaen"/>
                <a:cs typeface="Sylfaen"/>
              </a:rPr>
              <a:t>Bernardo Cortese</a:t>
            </a:r>
          </a:p>
          <a:p>
            <a:pPr algn="ctr"/>
            <a:r>
              <a:rPr lang="it-IT" dirty="0" err="1" smtClean="0">
                <a:solidFill>
                  <a:schemeClr val="bg1"/>
                </a:solidFill>
                <a:latin typeface="Sylfaen"/>
                <a:cs typeface="Sylfaen"/>
              </a:rPr>
              <a:t>Intv</a:t>
            </a:r>
            <a:r>
              <a:rPr lang="it-IT" dirty="0" smtClean="0">
                <a:solidFill>
                  <a:schemeClr val="bg1"/>
                </a:solidFill>
                <a:latin typeface="Sylfaen"/>
                <a:cs typeface="Sylfaen"/>
              </a:rPr>
              <a:t>’ </a:t>
            </a:r>
            <a:r>
              <a:rPr lang="it-IT" dirty="0" err="1" smtClean="0">
                <a:solidFill>
                  <a:schemeClr val="bg1"/>
                </a:solidFill>
                <a:latin typeface="Sylfaen"/>
                <a:cs typeface="Sylfaen"/>
              </a:rPr>
              <a:t>Cardiology</a:t>
            </a:r>
            <a:r>
              <a:rPr lang="it-IT" dirty="0" smtClean="0">
                <a:solidFill>
                  <a:schemeClr val="bg1"/>
                </a:solidFill>
                <a:latin typeface="Sylfaen"/>
                <a:cs typeface="Sylfaen"/>
              </a:rPr>
              <a:t>, A.O. Fatebenefratelli</a:t>
            </a:r>
          </a:p>
          <a:p>
            <a:pPr algn="ctr"/>
            <a:r>
              <a:rPr lang="it-IT" i="1" dirty="0" smtClean="0">
                <a:solidFill>
                  <a:schemeClr val="bg1"/>
                </a:solidFill>
                <a:latin typeface="Sylfaen"/>
                <a:cs typeface="Sylfaen"/>
                <a:hlinkClick r:id="rId5"/>
              </a:rPr>
              <a:t>bcortese@gmail.com</a:t>
            </a:r>
            <a:endParaRPr lang="it-IT" i="1" dirty="0" smtClean="0">
              <a:solidFill>
                <a:schemeClr val="bg1"/>
              </a:solidFill>
              <a:latin typeface="Sylfaen"/>
              <a:cs typeface="Sylfaen"/>
            </a:endParaRPr>
          </a:p>
          <a:p>
            <a:pPr algn="ctr"/>
            <a:r>
              <a:rPr lang="it-IT" i="1" dirty="0" err="1">
                <a:solidFill>
                  <a:schemeClr val="bg1"/>
                </a:solidFill>
                <a:latin typeface="Sylfaen"/>
                <a:cs typeface="Sylfaen"/>
              </a:rPr>
              <a:t>b</a:t>
            </a:r>
            <a:r>
              <a:rPr lang="it-IT" i="1" dirty="0" err="1" smtClean="0">
                <a:solidFill>
                  <a:schemeClr val="bg1"/>
                </a:solidFill>
                <a:latin typeface="Sylfaen"/>
                <a:cs typeface="Sylfaen"/>
              </a:rPr>
              <a:t>ernardocortese.com</a:t>
            </a:r>
            <a:endParaRPr lang="it-IT" i="1" dirty="0" smtClean="0">
              <a:solidFill>
                <a:schemeClr val="bg1"/>
              </a:solidFill>
              <a:latin typeface="Sylfaen"/>
              <a:cs typeface="Sylfaen"/>
            </a:endParaRPr>
          </a:p>
        </p:txBody>
      </p:sp>
      <p:sp>
        <p:nvSpPr>
          <p:cNvPr id="9" name="Rectangle 6"/>
          <p:cNvSpPr>
            <a:spLocks noChangeArrowheads="1"/>
          </p:cNvSpPr>
          <p:nvPr/>
        </p:nvSpPr>
        <p:spPr bwMode="auto">
          <a:xfrm>
            <a:off x="186263" y="4250252"/>
            <a:ext cx="8805332" cy="999073"/>
          </a:xfrm>
          <a:prstGeom prst="rect">
            <a:avLst/>
          </a:prstGeom>
          <a:solidFill>
            <a:schemeClr val="tx1">
              <a:lumMod val="65000"/>
              <a:lumOff val="35000"/>
            </a:schemeClr>
          </a:solidFill>
          <a:ln>
            <a:solidFill>
              <a:srgbClr val="F79646"/>
            </a:solidFill>
          </a:ln>
          <a:effectLst/>
          <a:extLst/>
        </p:spPr>
        <p:txBody>
          <a:bodyPr/>
          <a:lstStyle/>
          <a:p>
            <a:pPr algn="ctr"/>
            <a:r>
              <a:rPr lang="it-IT" sz="2400" dirty="0" smtClean="0">
                <a:solidFill>
                  <a:schemeClr val="bg1"/>
                </a:solidFill>
                <a:latin typeface="Sylfaen"/>
                <a:cs typeface="Sylfaen"/>
              </a:rPr>
              <a:t>B. Cortese, </a:t>
            </a:r>
            <a:r>
              <a:rPr lang="it-IT" sz="2400" dirty="0" err="1" smtClean="0">
                <a:solidFill>
                  <a:schemeClr val="bg1"/>
                </a:solidFill>
                <a:latin typeface="Sylfaen"/>
                <a:cs typeface="Sylfaen"/>
              </a:rPr>
              <a:t>J</a:t>
            </a:r>
            <a:r>
              <a:rPr lang="it-IT" sz="2400" dirty="0" smtClean="0">
                <a:solidFill>
                  <a:schemeClr val="bg1"/>
                </a:solidFill>
                <a:latin typeface="Sylfaen"/>
                <a:cs typeface="Sylfaen"/>
              </a:rPr>
              <a:t> Granada, B </a:t>
            </a:r>
            <a:r>
              <a:rPr lang="it-IT" sz="2400" dirty="0" err="1" smtClean="0">
                <a:solidFill>
                  <a:schemeClr val="bg1"/>
                </a:solidFill>
                <a:latin typeface="Sylfaen"/>
                <a:cs typeface="Sylfaen"/>
              </a:rPr>
              <a:t>Scheller</a:t>
            </a:r>
            <a:r>
              <a:rPr lang="it-IT" sz="2400" dirty="0" smtClean="0">
                <a:solidFill>
                  <a:schemeClr val="bg1"/>
                </a:solidFill>
                <a:latin typeface="Sylfaen"/>
                <a:cs typeface="Sylfaen"/>
              </a:rPr>
              <a:t>, PA Schneider, G </a:t>
            </a:r>
            <a:r>
              <a:rPr lang="it-IT" sz="2400" dirty="0" err="1">
                <a:solidFill>
                  <a:schemeClr val="bg1"/>
                </a:solidFill>
                <a:latin typeface="Sylfaen"/>
                <a:cs typeface="Sylfaen"/>
              </a:rPr>
              <a:t>T</a:t>
            </a:r>
            <a:r>
              <a:rPr lang="it-IT" sz="2400" dirty="0" err="1" smtClean="0">
                <a:solidFill>
                  <a:schemeClr val="bg1"/>
                </a:solidFill>
                <a:latin typeface="Sylfaen"/>
                <a:cs typeface="Sylfaen"/>
              </a:rPr>
              <a:t>epe</a:t>
            </a:r>
            <a:r>
              <a:rPr lang="it-IT" sz="2400" dirty="0" smtClean="0">
                <a:solidFill>
                  <a:schemeClr val="bg1"/>
                </a:solidFill>
                <a:latin typeface="Sylfaen"/>
                <a:cs typeface="Sylfaen"/>
              </a:rPr>
              <a:t>, D </a:t>
            </a:r>
            <a:r>
              <a:rPr lang="it-IT" sz="2400" dirty="0" err="1" smtClean="0">
                <a:solidFill>
                  <a:schemeClr val="bg1"/>
                </a:solidFill>
                <a:latin typeface="Sylfaen"/>
                <a:cs typeface="Sylfaen"/>
              </a:rPr>
              <a:t>Scheinert</a:t>
            </a:r>
            <a:r>
              <a:rPr lang="it-IT" sz="2400" dirty="0" smtClean="0">
                <a:solidFill>
                  <a:schemeClr val="bg1"/>
                </a:solidFill>
                <a:latin typeface="Sylfaen"/>
                <a:cs typeface="Sylfaen"/>
              </a:rPr>
              <a:t>, L Garcia, E Stabile, </a:t>
            </a:r>
            <a:r>
              <a:rPr lang="it-IT" sz="2400" dirty="0" err="1" smtClean="0">
                <a:solidFill>
                  <a:schemeClr val="bg1"/>
                </a:solidFill>
                <a:latin typeface="Sylfaen"/>
                <a:cs typeface="Sylfaen"/>
              </a:rPr>
              <a:t>F</a:t>
            </a:r>
            <a:r>
              <a:rPr lang="it-IT" sz="2400" dirty="0" smtClean="0">
                <a:solidFill>
                  <a:schemeClr val="bg1"/>
                </a:solidFill>
                <a:latin typeface="Sylfaen"/>
                <a:cs typeface="Sylfaen"/>
              </a:rPr>
              <a:t> Alfonso, G </a:t>
            </a:r>
            <a:r>
              <a:rPr lang="it-IT" sz="2400" dirty="0" err="1" smtClean="0">
                <a:solidFill>
                  <a:schemeClr val="bg1"/>
                </a:solidFill>
                <a:latin typeface="Sylfaen"/>
                <a:cs typeface="Sylfaen"/>
              </a:rPr>
              <a:t>Ansel</a:t>
            </a:r>
            <a:r>
              <a:rPr lang="it-IT" sz="2400" dirty="0" smtClean="0">
                <a:solidFill>
                  <a:schemeClr val="bg1"/>
                </a:solidFill>
                <a:latin typeface="Sylfaen"/>
                <a:cs typeface="Sylfaen"/>
              </a:rPr>
              <a:t>, T Zeller </a:t>
            </a:r>
            <a:endParaRPr lang="it-IT" sz="2400" i="1" dirty="0" smtClean="0">
              <a:solidFill>
                <a:schemeClr val="bg1"/>
              </a:solidFill>
              <a:latin typeface="Sylfaen"/>
              <a:cs typeface="Sylfaen"/>
            </a:endParaRPr>
          </a:p>
        </p:txBody>
      </p:sp>
      <p:pic>
        <p:nvPicPr>
          <p:cNvPr id="10" name="Immagine 9" descr="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0665" y="270937"/>
            <a:ext cx="1560930" cy="1354667"/>
          </a:xfrm>
          <a:prstGeom prst="rect">
            <a:avLst/>
          </a:prstGeom>
        </p:spPr>
      </p:pic>
    </p:spTree>
    <p:extLst>
      <p:ext uri="{BB962C8B-B14F-4D97-AF65-F5344CB8AC3E}">
        <p14:creationId xmlns:p14="http://schemas.microsoft.com/office/powerpoint/2010/main" val="29657571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0" y="389467"/>
            <a:ext cx="9144000" cy="5573329"/>
          </a:xfrm>
          <a:prstGeom prst="rect">
            <a:avLst/>
          </a:prstGeom>
          <a:ln>
            <a:solidFill>
              <a:srgbClr val="FF6600"/>
            </a:solidFill>
          </a:ln>
        </p:spPr>
      </p:pic>
      <p:sp>
        <p:nvSpPr>
          <p:cNvPr id="7" name="Rettangolo arrotondato 6"/>
          <p:cNvSpPr/>
          <p:nvPr/>
        </p:nvSpPr>
        <p:spPr>
          <a:xfrm>
            <a:off x="1456266" y="5012267"/>
            <a:ext cx="6874933" cy="304799"/>
          </a:xfrm>
          <a:prstGeom prst="round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407332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7"/>
            <a:ext cx="8229600" cy="826029"/>
          </a:xfrm>
          <a:solidFill>
            <a:srgbClr val="595959"/>
          </a:solidFill>
          <a:ln>
            <a:solidFill>
              <a:srgbClr val="FF6600"/>
            </a:solidFill>
          </a:ln>
        </p:spPr>
        <p:txBody>
          <a:bodyPr>
            <a:normAutofit fontScale="90000"/>
          </a:bodyPr>
          <a:lstStyle/>
          <a:p>
            <a:pPr eaLnBrk="1" hangingPunct="1"/>
            <a:r>
              <a:rPr lang="it-IT" sz="3600" dirty="0" smtClean="0">
                <a:solidFill>
                  <a:srgbClr val="FFFF00"/>
                </a:solidFill>
                <a:latin typeface="Sylfaen" charset="0"/>
                <a:ea typeface="ＭＳ Ｐゴシック" charset="0"/>
                <a:cs typeface="Sylfaen" charset="0"/>
              </a:rPr>
              <a:t>LEVANT 2</a:t>
            </a:r>
            <a:br>
              <a:rPr lang="it-IT" sz="3600" dirty="0" smtClean="0">
                <a:solidFill>
                  <a:srgbClr val="FFFF00"/>
                </a:solidFill>
                <a:latin typeface="Sylfaen" charset="0"/>
                <a:ea typeface="ＭＳ Ｐゴシック" charset="0"/>
                <a:cs typeface="Sylfaen" charset="0"/>
              </a:rPr>
            </a:br>
            <a:r>
              <a:rPr lang="it-IT" sz="2200" dirty="0" err="1" smtClean="0">
                <a:solidFill>
                  <a:srgbClr val="FFFF00"/>
                </a:solidFill>
                <a:latin typeface="Sylfaen" charset="0"/>
                <a:ea typeface="ＭＳ Ｐゴシック" charset="0"/>
                <a:cs typeface="Sylfaen" charset="0"/>
              </a:rPr>
              <a:t>blinded</a:t>
            </a:r>
            <a:r>
              <a:rPr lang="it-IT" sz="2200" dirty="0" smtClean="0">
                <a:solidFill>
                  <a:srgbClr val="FFFF00"/>
                </a:solidFill>
                <a:latin typeface="Sylfaen" charset="0"/>
                <a:ea typeface="ＭＳ Ｐゴシック" charset="0"/>
                <a:cs typeface="Sylfaen" charset="0"/>
              </a:rPr>
              <a:t> </a:t>
            </a:r>
            <a:r>
              <a:rPr lang="it-IT" sz="2200" dirty="0" err="1" smtClean="0">
                <a:solidFill>
                  <a:srgbClr val="FFFF00"/>
                </a:solidFill>
                <a:latin typeface="Sylfaen" charset="0"/>
                <a:ea typeface="ＭＳ Ｐゴシック" charset="0"/>
                <a:cs typeface="Sylfaen" charset="0"/>
              </a:rPr>
              <a:t>follow</a:t>
            </a:r>
            <a:r>
              <a:rPr lang="it-IT" sz="2200" dirty="0" smtClean="0">
                <a:solidFill>
                  <a:srgbClr val="FFFF00"/>
                </a:solidFill>
                <a:latin typeface="Sylfaen" charset="0"/>
                <a:ea typeface="ＭＳ Ｐゴシック" charset="0"/>
                <a:cs typeface="Sylfaen" charset="0"/>
              </a:rPr>
              <a:t> up</a:t>
            </a:r>
            <a:endParaRPr lang="it-IT" sz="3600" dirty="0">
              <a:solidFill>
                <a:srgbClr val="FFFF00"/>
              </a:solidFill>
              <a:latin typeface="Sylfaen" charset="0"/>
              <a:ea typeface="ＭＳ Ｐゴシック" charset="0"/>
              <a:cs typeface="Sylfaen" charset="0"/>
            </a:endParaRPr>
          </a:p>
        </p:txBody>
      </p:sp>
      <p:pic>
        <p:nvPicPr>
          <p:cNvPr id="2" name="Immagine 1"/>
          <p:cNvPicPr>
            <a:picLocks noChangeAspect="1"/>
          </p:cNvPicPr>
          <p:nvPr/>
        </p:nvPicPr>
        <p:blipFill>
          <a:blip r:embed="rId2"/>
          <a:stretch>
            <a:fillRect/>
          </a:stretch>
        </p:blipFill>
        <p:spPr>
          <a:xfrm>
            <a:off x="186267" y="1545167"/>
            <a:ext cx="4373883" cy="3001433"/>
          </a:xfrm>
          <a:prstGeom prst="rect">
            <a:avLst/>
          </a:prstGeom>
          <a:ln>
            <a:solidFill>
              <a:srgbClr val="FF6600"/>
            </a:solidFill>
          </a:ln>
        </p:spPr>
      </p:pic>
      <p:pic>
        <p:nvPicPr>
          <p:cNvPr id="3" name="Immagine 2"/>
          <p:cNvPicPr>
            <a:picLocks noChangeAspect="1"/>
          </p:cNvPicPr>
          <p:nvPr/>
        </p:nvPicPr>
        <p:blipFill>
          <a:blip r:embed="rId3"/>
          <a:stretch>
            <a:fillRect/>
          </a:stretch>
        </p:blipFill>
        <p:spPr>
          <a:xfrm>
            <a:off x="4880938" y="1545167"/>
            <a:ext cx="4047985" cy="3001433"/>
          </a:xfrm>
          <a:prstGeom prst="rect">
            <a:avLst/>
          </a:prstGeom>
          <a:ln>
            <a:solidFill>
              <a:srgbClr val="FF6600"/>
            </a:solidFill>
          </a:ln>
        </p:spPr>
      </p:pic>
      <p:pic>
        <p:nvPicPr>
          <p:cNvPr id="4" name="Immagine 3"/>
          <p:cNvPicPr>
            <a:picLocks noChangeAspect="1"/>
          </p:cNvPicPr>
          <p:nvPr/>
        </p:nvPicPr>
        <p:blipFill>
          <a:blip r:embed="rId4"/>
          <a:stretch>
            <a:fillRect/>
          </a:stretch>
        </p:blipFill>
        <p:spPr>
          <a:xfrm>
            <a:off x="38100" y="4707471"/>
            <a:ext cx="9105900" cy="1655234"/>
          </a:xfrm>
          <a:prstGeom prst="rect">
            <a:avLst/>
          </a:prstGeom>
          <a:ln>
            <a:solidFill>
              <a:srgbClr val="FF6600"/>
            </a:solidFill>
          </a:ln>
        </p:spPr>
      </p:pic>
      <p:sp>
        <p:nvSpPr>
          <p:cNvPr id="13" name="Rettangolo arrotondato 12"/>
          <p:cNvSpPr/>
          <p:nvPr/>
        </p:nvSpPr>
        <p:spPr>
          <a:xfrm>
            <a:off x="3031068" y="4741337"/>
            <a:ext cx="6062134" cy="592668"/>
          </a:xfrm>
          <a:prstGeom prst="round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4880938" y="6461428"/>
            <a:ext cx="4572000" cy="400110"/>
          </a:xfrm>
          <a:prstGeom prst="rect">
            <a:avLst/>
          </a:prstGeom>
        </p:spPr>
        <p:txBody>
          <a:bodyPr>
            <a:spAutoFit/>
          </a:bodyPr>
          <a:lstStyle/>
          <a:p>
            <a:pPr algn="ctr" defTabSz="410751">
              <a:defRPr/>
            </a:pPr>
            <a:r>
              <a:rPr lang="it-IT" sz="2000" dirty="0" smtClean="0">
                <a:solidFill>
                  <a:srgbClr val="FFFFFF"/>
                </a:solidFill>
                <a:latin typeface="Sylfaen"/>
                <a:cs typeface="Sylfaen"/>
                <a:sym typeface="Gill Sans" charset="0"/>
              </a:rPr>
              <a:t>K </a:t>
            </a:r>
            <a:r>
              <a:rPr lang="it-IT" sz="2000" dirty="0" err="1" smtClean="0">
                <a:solidFill>
                  <a:srgbClr val="FFFFFF"/>
                </a:solidFill>
                <a:latin typeface="Sylfaen"/>
                <a:cs typeface="Sylfaen"/>
                <a:sym typeface="Gill Sans" charset="0"/>
              </a:rPr>
              <a:t>Rosenfield</a:t>
            </a:r>
            <a:r>
              <a:rPr lang="it-IT" sz="2000" dirty="0" smtClean="0">
                <a:solidFill>
                  <a:srgbClr val="FFFFFF"/>
                </a:solidFill>
                <a:latin typeface="Sylfaen"/>
                <a:cs typeface="Sylfaen"/>
                <a:sym typeface="Gill Sans" charset="0"/>
              </a:rPr>
              <a:t>, NEJM 2015</a:t>
            </a:r>
            <a:endParaRPr lang="it-IT" sz="1200" dirty="0">
              <a:latin typeface="Sylfaen"/>
              <a:cs typeface="Sylfaen"/>
            </a:endParaRPr>
          </a:p>
        </p:txBody>
      </p:sp>
    </p:spTree>
    <p:extLst>
      <p:ext uri="{BB962C8B-B14F-4D97-AF65-F5344CB8AC3E}">
        <p14:creationId xmlns:p14="http://schemas.microsoft.com/office/powerpoint/2010/main" val="2884469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extLst>
              <p:ext uri="{D42A27DB-BD31-4B8C-83A1-F6EECF244321}">
                <p14:modId xmlns:p14="http://schemas.microsoft.com/office/powerpoint/2010/main" val="813056780"/>
              </p:ext>
            </p:extLst>
          </p:nvPr>
        </p:nvGraphicFramePr>
        <p:xfrm>
          <a:off x="5689585" y="1016000"/>
          <a:ext cx="3156109" cy="252603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0"/>
          <p:cNvSpPr>
            <a:spLocks noChangeArrowheads="1"/>
          </p:cNvSpPr>
          <p:nvPr/>
        </p:nvSpPr>
        <p:spPr bwMode="auto">
          <a:xfrm>
            <a:off x="7704303" y="1202254"/>
            <a:ext cx="1052121" cy="440267"/>
          </a:xfrm>
          <a:prstGeom prst="rect">
            <a:avLst/>
          </a:prstGeom>
          <a:solidFill>
            <a:schemeClr val="tx1">
              <a:lumMod val="50000"/>
              <a:lumOff val="50000"/>
            </a:schemeClr>
          </a:solidFill>
          <a:ln w="9525">
            <a:noFill/>
            <a:round/>
            <a:headEnd/>
            <a:tailEnd/>
          </a:ln>
        </p:spPr>
        <p:txBody>
          <a:bodyPr lIns="16322" tIns="8161" rIns="16322" bIns="8161"/>
          <a:lstStyle/>
          <a:p>
            <a:pPr>
              <a:lnSpc>
                <a:spcPct val="120000"/>
              </a:lnSpc>
            </a:pPr>
            <a:r>
              <a:rPr lang="en-GB" dirty="0" smtClean="0">
                <a:solidFill>
                  <a:schemeClr val="bg1"/>
                </a:solidFill>
                <a:latin typeface="Sylfaen"/>
                <a:cs typeface="Sylfaen"/>
              </a:rPr>
              <a:t>(p=0.001)</a:t>
            </a:r>
            <a:endParaRPr lang="en-GB" dirty="0">
              <a:solidFill>
                <a:schemeClr val="bg1"/>
              </a:solidFill>
              <a:latin typeface="Sylfaen"/>
              <a:cs typeface="Sylfaen"/>
            </a:endParaRPr>
          </a:p>
        </p:txBody>
      </p:sp>
      <p:sp>
        <p:nvSpPr>
          <p:cNvPr id="11" name="Rectangle 10"/>
          <p:cNvSpPr>
            <a:spLocks noChangeArrowheads="1"/>
          </p:cNvSpPr>
          <p:nvPr/>
        </p:nvSpPr>
        <p:spPr bwMode="auto">
          <a:xfrm>
            <a:off x="6652182" y="1202254"/>
            <a:ext cx="1052121" cy="440267"/>
          </a:xfrm>
          <a:prstGeom prst="rect">
            <a:avLst/>
          </a:prstGeom>
          <a:solidFill>
            <a:schemeClr val="tx1">
              <a:lumMod val="50000"/>
              <a:lumOff val="50000"/>
            </a:schemeClr>
          </a:solidFill>
          <a:ln w="9525">
            <a:solidFill>
              <a:srgbClr val="404040"/>
            </a:solidFill>
            <a:round/>
            <a:headEnd/>
            <a:tailEnd/>
          </a:ln>
        </p:spPr>
        <p:txBody>
          <a:bodyPr lIns="16322" tIns="8161" rIns="16322" bIns="8161"/>
          <a:lstStyle/>
          <a:p>
            <a:pPr algn="ctr">
              <a:lnSpc>
                <a:spcPct val="120000"/>
              </a:lnSpc>
            </a:pPr>
            <a:r>
              <a:rPr lang="en-GB" dirty="0" smtClean="0">
                <a:solidFill>
                  <a:srgbClr val="FFFF00"/>
                </a:solidFill>
                <a:latin typeface="Sylfaen"/>
                <a:cs typeface="Sylfaen"/>
              </a:rPr>
              <a:t>LLL</a:t>
            </a:r>
            <a:endParaRPr lang="en-GB" dirty="0">
              <a:solidFill>
                <a:srgbClr val="FFFF00"/>
              </a:solidFill>
              <a:latin typeface="Sylfaen"/>
              <a:cs typeface="Sylfaen"/>
            </a:endParaRPr>
          </a:p>
        </p:txBody>
      </p:sp>
      <p:graphicFrame>
        <p:nvGraphicFramePr>
          <p:cNvPr id="8" name="Grafico 7"/>
          <p:cNvGraphicFramePr/>
          <p:nvPr>
            <p:extLst>
              <p:ext uri="{D42A27DB-BD31-4B8C-83A1-F6EECF244321}">
                <p14:modId xmlns:p14="http://schemas.microsoft.com/office/powerpoint/2010/main" val="3463614532"/>
              </p:ext>
            </p:extLst>
          </p:nvPr>
        </p:nvGraphicFramePr>
        <p:xfrm>
          <a:off x="737234" y="3932528"/>
          <a:ext cx="7724221" cy="236267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0"/>
          <p:cNvSpPr>
            <a:spLocks noChangeArrowheads="1"/>
          </p:cNvSpPr>
          <p:nvPr/>
        </p:nvSpPr>
        <p:spPr bwMode="auto">
          <a:xfrm>
            <a:off x="2318557" y="4453466"/>
            <a:ext cx="578354" cy="440267"/>
          </a:xfrm>
          <a:prstGeom prst="rect">
            <a:avLst/>
          </a:prstGeom>
          <a:solidFill>
            <a:schemeClr val="tx1">
              <a:lumMod val="50000"/>
              <a:lumOff val="50000"/>
            </a:schemeClr>
          </a:solidFill>
          <a:ln w="9525">
            <a:solidFill>
              <a:srgbClr val="404040"/>
            </a:solidFill>
            <a:round/>
            <a:headEnd/>
            <a:tailEnd/>
          </a:ln>
        </p:spPr>
        <p:txBody>
          <a:bodyPr lIns="16322" tIns="8161" rIns="16322" bIns="8161"/>
          <a:lstStyle/>
          <a:p>
            <a:pPr algn="ctr">
              <a:lnSpc>
                <a:spcPct val="120000"/>
              </a:lnSpc>
            </a:pPr>
            <a:r>
              <a:rPr lang="en-GB" dirty="0">
                <a:solidFill>
                  <a:srgbClr val="FFFF00"/>
                </a:solidFill>
                <a:latin typeface="Sylfaen"/>
                <a:cs typeface="Sylfaen"/>
              </a:rPr>
              <a:t>2</a:t>
            </a:r>
            <a:r>
              <a:rPr lang="en-GB" dirty="0" smtClean="0">
                <a:solidFill>
                  <a:srgbClr val="FFFF00"/>
                </a:solidFill>
                <a:latin typeface="Sylfaen"/>
                <a:cs typeface="Sylfaen"/>
              </a:rPr>
              <a:t>0%</a:t>
            </a:r>
            <a:endParaRPr lang="en-GB" dirty="0">
              <a:solidFill>
                <a:srgbClr val="FFFF00"/>
              </a:solidFill>
              <a:latin typeface="Sylfaen"/>
              <a:cs typeface="Sylfaen"/>
            </a:endParaRPr>
          </a:p>
        </p:txBody>
      </p:sp>
      <p:sp>
        <p:nvSpPr>
          <p:cNvPr id="13" name="Rectangle 10"/>
          <p:cNvSpPr>
            <a:spLocks noChangeArrowheads="1"/>
          </p:cNvSpPr>
          <p:nvPr/>
        </p:nvSpPr>
        <p:spPr bwMode="auto">
          <a:xfrm>
            <a:off x="4020991" y="4521200"/>
            <a:ext cx="578354" cy="440267"/>
          </a:xfrm>
          <a:prstGeom prst="rect">
            <a:avLst/>
          </a:prstGeom>
          <a:solidFill>
            <a:schemeClr val="tx1">
              <a:lumMod val="50000"/>
              <a:lumOff val="50000"/>
            </a:schemeClr>
          </a:solidFill>
          <a:ln w="9525">
            <a:solidFill>
              <a:schemeClr val="tx1">
                <a:lumMod val="75000"/>
                <a:lumOff val="25000"/>
              </a:schemeClr>
            </a:solidFill>
            <a:round/>
            <a:headEnd/>
            <a:tailEnd/>
          </a:ln>
        </p:spPr>
        <p:txBody>
          <a:bodyPr lIns="16322" tIns="8161" rIns="16322" bIns="8161"/>
          <a:lstStyle/>
          <a:p>
            <a:pPr algn="ctr">
              <a:lnSpc>
                <a:spcPct val="120000"/>
              </a:lnSpc>
            </a:pPr>
            <a:r>
              <a:rPr lang="en-GB" dirty="0" smtClean="0">
                <a:solidFill>
                  <a:srgbClr val="FFFF00"/>
                </a:solidFill>
                <a:latin typeface="Sylfaen"/>
                <a:cs typeface="Sylfaen"/>
              </a:rPr>
              <a:t>56%</a:t>
            </a:r>
            <a:endParaRPr lang="en-GB" dirty="0">
              <a:solidFill>
                <a:srgbClr val="FFFF00"/>
              </a:solidFill>
              <a:latin typeface="Sylfaen"/>
              <a:cs typeface="Sylfaen"/>
            </a:endParaRPr>
          </a:p>
        </p:txBody>
      </p:sp>
      <p:sp>
        <p:nvSpPr>
          <p:cNvPr id="14" name="Rectangle 10"/>
          <p:cNvSpPr>
            <a:spLocks noChangeArrowheads="1"/>
          </p:cNvSpPr>
          <p:nvPr/>
        </p:nvSpPr>
        <p:spPr bwMode="auto">
          <a:xfrm>
            <a:off x="5468155" y="4673600"/>
            <a:ext cx="578354" cy="440267"/>
          </a:xfrm>
          <a:prstGeom prst="rect">
            <a:avLst/>
          </a:prstGeom>
          <a:solidFill>
            <a:schemeClr val="tx1">
              <a:lumMod val="50000"/>
              <a:lumOff val="50000"/>
            </a:schemeClr>
          </a:solidFill>
          <a:ln w="9525">
            <a:solidFill>
              <a:srgbClr val="404040"/>
            </a:solidFill>
            <a:round/>
            <a:headEnd/>
            <a:tailEnd/>
          </a:ln>
        </p:spPr>
        <p:txBody>
          <a:bodyPr lIns="16322" tIns="8161" rIns="16322" bIns="8161"/>
          <a:lstStyle/>
          <a:p>
            <a:pPr algn="ctr">
              <a:lnSpc>
                <a:spcPct val="120000"/>
              </a:lnSpc>
            </a:pPr>
            <a:r>
              <a:rPr lang="en-GB" dirty="0" smtClean="0">
                <a:solidFill>
                  <a:srgbClr val="FFFF00"/>
                </a:solidFill>
                <a:latin typeface="Sylfaen"/>
                <a:cs typeface="Sylfaen"/>
              </a:rPr>
              <a:t>10%</a:t>
            </a:r>
            <a:endParaRPr lang="en-GB" dirty="0">
              <a:solidFill>
                <a:srgbClr val="FFFF00"/>
              </a:solidFill>
              <a:latin typeface="Sylfaen"/>
              <a:cs typeface="Sylfaen"/>
            </a:endParaRPr>
          </a:p>
        </p:txBody>
      </p:sp>
      <p:sp>
        <p:nvSpPr>
          <p:cNvPr id="15" name="Rectangle 10"/>
          <p:cNvSpPr>
            <a:spLocks noChangeArrowheads="1"/>
          </p:cNvSpPr>
          <p:nvPr/>
        </p:nvSpPr>
        <p:spPr bwMode="auto">
          <a:xfrm>
            <a:off x="7550590" y="4521200"/>
            <a:ext cx="578354" cy="440267"/>
          </a:xfrm>
          <a:prstGeom prst="rect">
            <a:avLst/>
          </a:prstGeom>
          <a:solidFill>
            <a:schemeClr val="tx1">
              <a:lumMod val="50000"/>
              <a:lumOff val="50000"/>
            </a:schemeClr>
          </a:solidFill>
          <a:ln w="9525">
            <a:solidFill>
              <a:srgbClr val="404040"/>
            </a:solidFill>
            <a:round/>
            <a:headEnd/>
            <a:tailEnd/>
          </a:ln>
        </p:spPr>
        <p:txBody>
          <a:bodyPr lIns="16322" tIns="8161" rIns="16322" bIns="8161"/>
          <a:lstStyle/>
          <a:p>
            <a:pPr algn="ctr">
              <a:lnSpc>
                <a:spcPct val="120000"/>
              </a:lnSpc>
            </a:pPr>
            <a:r>
              <a:rPr lang="en-GB" dirty="0" smtClean="0">
                <a:solidFill>
                  <a:srgbClr val="FFFF00"/>
                </a:solidFill>
                <a:latin typeface="Sylfaen"/>
                <a:cs typeface="Sylfaen"/>
              </a:rPr>
              <a:t>56%</a:t>
            </a:r>
            <a:endParaRPr lang="en-GB" dirty="0">
              <a:solidFill>
                <a:srgbClr val="FFFF00"/>
              </a:solidFill>
              <a:latin typeface="Sylfaen"/>
              <a:cs typeface="Sylfaen"/>
            </a:endParaRPr>
          </a:p>
        </p:txBody>
      </p:sp>
      <p:sp>
        <p:nvSpPr>
          <p:cNvPr id="16" name="Rectangle 10"/>
          <p:cNvSpPr>
            <a:spLocks noChangeArrowheads="1"/>
          </p:cNvSpPr>
          <p:nvPr/>
        </p:nvSpPr>
        <p:spPr bwMode="auto">
          <a:xfrm>
            <a:off x="2030696" y="3809998"/>
            <a:ext cx="2280788" cy="440267"/>
          </a:xfrm>
          <a:prstGeom prst="rect">
            <a:avLst/>
          </a:prstGeom>
          <a:solidFill>
            <a:schemeClr val="tx1">
              <a:lumMod val="50000"/>
              <a:lumOff val="50000"/>
            </a:schemeClr>
          </a:solidFill>
          <a:ln w="9525">
            <a:solidFill>
              <a:srgbClr val="404040"/>
            </a:solidFill>
            <a:round/>
            <a:headEnd/>
            <a:tailEnd/>
          </a:ln>
        </p:spPr>
        <p:txBody>
          <a:bodyPr lIns="16322" tIns="8161" rIns="16322" bIns="8161"/>
          <a:lstStyle/>
          <a:p>
            <a:pPr algn="ctr">
              <a:lnSpc>
                <a:spcPct val="120000"/>
              </a:lnSpc>
            </a:pPr>
            <a:r>
              <a:rPr lang="en-GB" dirty="0" err="1">
                <a:solidFill>
                  <a:srgbClr val="FFFF00"/>
                </a:solidFill>
                <a:latin typeface="Sylfaen"/>
                <a:cs typeface="Sylfaen"/>
              </a:rPr>
              <a:t>p</a:t>
            </a:r>
            <a:r>
              <a:rPr lang="en-GB" dirty="0" err="1" smtClean="0">
                <a:solidFill>
                  <a:srgbClr val="FFFF00"/>
                </a:solidFill>
                <a:latin typeface="Sylfaen"/>
                <a:cs typeface="Sylfaen"/>
              </a:rPr>
              <a:t>erc</a:t>
            </a:r>
            <a:r>
              <a:rPr lang="en-GB" dirty="0" smtClean="0">
                <a:solidFill>
                  <a:srgbClr val="FFFF00"/>
                </a:solidFill>
                <a:latin typeface="Sylfaen"/>
                <a:cs typeface="Sylfaen"/>
              </a:rPr>
              <a:t> </a:t>
            </a:r>
            <a:r>
              <a:rPr lang="en-GB" dirty="0" err="1" smtClean="0">
                <a:solidFill>
                  <a:srgbClr val="FFFF00"/>
                </a:solidFill>
                <a:latin typeface="Sylfaen"/>
                <a:cs typeface="Sylfaen"/>
              </a:rPr>
              <a:t>diam</a:t>
            </a:r>
            <a:r>
              <a:rPr lang="en-GB" dirty="0" smtClean="0">
                <a:solidFill>
                  <a:srgbClr val="FFFF00"/>
                </a:solidFill>
                <a:latin typeface="Sylfaen"/>
                <a:cs typeface="Sylfaen"/>
              </a:rPr>
              <a:t> stenosis</a:t>
            </a:r>
            <a:endParaRPr lang="en-GB" dirty="0">
              <a:solidFill>
                <a:srgbClr val="FFFF00"/>
              </a:solidFill>
              <a:latin typeface="Sylfaen"/>
              <a:cs typeface="Sylfaen"/>
            </a:endParaRPr>
          </a:p>
        </p:txBody>
      </p:sp>
      <p:sp>
        <p:nvSpPr>
          <p:cNvPr id="17" name="Rectangle 10"/>
          <p:cNvSpPr>
            <a:spLocks noChangeArrowheads="1"/>
          </p:cNvSpPr>
          <p:nvPr/>
        </p:nvSpPr>
        <p:spPr bwMode="auto">
          <a:xfrm>
            <a:off x="5638800" y="3793066"/>
            <a:ext cx="1628840" cy="440267"/>
          </a:xfrm>
          <a:prstGeom prst="rect">
            <a:avLst/>
          </a:prstGeom>
          <a:solidFill>
            <a:schemeClr val="tx1">
              <a:lumMod val="50000"/>
              <a:lumOff val="50000"/>
            </a:schemeClr>
          </a:solidFill>
          <a:ln w="9525">
            <a:solidFill>
              <a:srgbClr val="404040"/>
            </a:solidFill>
            <a:round/>
            <a:headEnd/>
            <a:tailEnd/>
          </a:ln>
        </p:spPr>
        <p:txBody>
          <a:bodyPr lIns="16322" tIns="8161" rIns="16322" bIns="8161"/>
          <a:lstStyle/>
          <a:p>
            <a:pPr algn="ctr">
              <a:lnSpc>
                <a:spcPct val="120000"/>
              </a:lnSpc>
            </a:pPr>
            <a:r>
              <a:rPr lang="en-GB" dirty="0" smtClean="0">
                <a:solidFill>
                  <a:srgbClr val="FFFF00"/>
                </a:solidFill>
                <a:latin typeface="Sylfaen"/>
                <a:cs typeface="Sylfaen"/>
              </a:rPr>
              <a:t>2-Y TLR</a:t>
            </a:r>
            <a:endParaRPr lang="en-GB" dirty="0">
              <a:solidFill>
                <a:srgbClr val="FFFF00"/>
              </a:solidFill>
              <a:latin typeface="Sylfaen"/>
              <a:cs typeface="Sylfaen"/>
            </a:endParaRPr>
          </a:p>
        </p:txBody>
      </p:sp>
      <p:sp>
        <p:nvSpPr>
          <p:cNvPr id="21" name="CasellaDiTesto 20"/>
          <p:cNvSpPr txBox="1"/>
          <p:nvPr/>
        </p:nvSpPr>
        <p:spPr>
          <a:xfrm>
            <a:off x="326940" y="142228"/>
            <a:ext cx="8557853" cy="523220"/>
          </a:xfrm>
          <a:prstGeom prst="rect">
            <a:avLst/>
          </a:prstGeom>
          <a:solidFill>
            <a:srgbClr val="800000"/>
          </a:solidFill>
          <a:ln>
            <a:solidFill>
              <a:srgbClr val="FF6600"/>
            </a:solidFill>
          </a:ln>
          <a:effectLst>
            <a:glow rad="139700">
              <a:schemeClr val="accent3">
                <a:satMod val="175000"/>
                <a:alpha val="40000"/>
              </a:schemeClr>
            </a:glow>
            <a:outerShdw blurRad="428625" dist="254000" dir="2700000" sx="102000" sy="102000" algn="tl" rotWithShape="0">
              <a:srgbClr val="000000">
                <a:alpha val="37000"/>
              </a:srgbClr>
            </a:outerShdw>
          </a:effectLst>
        </p:spPr>
        <p:txBody>
          <a:bodyPr wrap="square">
            <a:spAutoFit/>
          </a:bodyPr>
          <a:lstStyle/>
          <a:p>
            <a:pPr algn="ctr">
              <a:defRPr/>
            </a:pPr>
            <a:r>
              <a:rPr lang="it-IT" sz="2800" dirty="0" smtClean="0">
                <a:solidFill>
                  <a:srgbClr val="FFFF00"/>
                </a:solidFill>
                <a:latin typeface="Sylfaen"/>
                <a:cs typeface="Sylfaen"/>
              </a:rPr>
              <a:t>DCB </a:t>
            </a:r>
            <a:r>
              <a:rPr lang="it-IT" sz="2800" dirty="0" err="1" smtClean="0">
                <a:solidFill>
                  <a:srgbClr val="FFFF00"/>
                </a:solidFill>
                <a:latin typeface="Sylfaen"/>
                <a:cs typeface="Sylfaen"/>
              </a:rPr>
              <a:t>may</a:t>
            </a:r>
            <a:r>
              <a:rPr lang="it-IT" sz="2800" dirty="0" smtClean="0">
                <a:solidFill>
                  <a:srgbClr val="FFFF00"/>
                </a:solidFill>
                <a:latin typeface="Sylfaen"/>
                <a:cs typeface="Sylfaen"/>
              </a:rPr>
              <a:t> </a:t>
            </a:r>
            <a:r>
              <a:rPr lang="it-IT" sz="2800" dirty="0" err="1" smtClean="0">
                <a:solidFill>
                  <a:srgbClr val="FFFF00"/>
                </a:solidFill>
                <a:latin typeface="Sylfaen"/>
                <a:cs typeface="Sylfaen"/>
              </a:rPr>
              <a:t>heal</a:t>
            </a:r>
            <a:r>
              <a:rPr lang="it-IT" sz="2800" dirty="0" smtClean="0">
                <a:solidFill>
                  <a:srgbClr val="FFFF00"/>
                </a:solidFill>
                <a:latin typeface="Sylfaen"/>
                <a:cs typeface="Sylfaen"/>
              </a:rPr>
              <a:t> </a:t>
            </a:r>
            <a:r>
              <a:rPr lang="it-IT" sz="2800" dirty="0" err="1" smtClean="0">
                <a:solidFill>
                  <a:srgbClr val="FFFF00"/>
                </a:solidFill>
                <a:latin typeface="Sylfaen"/>
                <a:cs typeface="Sylfaen"/>
              </a:rPr>
              <a:t>dissections</a:t>
            </a:r>
            <a:r>
              <a:rPr lang="it-IT" sz="2800" dirty="0" smtClean="0">
                <a:solidFill>
                  <a:srgbClr val="FFFF00"/>
                </a:solidFill>
                <a:latin typeface="Sylfaen"/>
                <a:cs typeface="Sylfaen"/>
              </a:rPr>
              <a:t>...</a:t>
            </a:r>
            <a:endParaRPr lang="it-IT" sz="2800" dirty="0">
              <a:solidFill>
                <a:srgbClr val="FFFF00"/>
              </a:solidFill>
              <a:latin typeface="Sylfaen"/>
              <a:cs typeface="Sylfaen"/>
            </a:endParaRPr>
          </a:p>
        </p:txBody>
      </p:sp>
      <p:sp>
        <p:nvSpPr>
          <p:cNvPr id="22" name="Text Box 12"/>
          <p:cNvSpPr txBox="1">
            <a:spLocks noChangeArrowheads="1"/>
          </p:cNvSpPr>
          <p:nvPr/>
        </p:nvSpPr>
        <p:spPr bwMode="auto">
          <a:xfrm>
            <a:off x="5499100" y="6400800"/>
            <a:ext cx="3721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000" dirty="0" err="1" smtClean="0">
                <a:solidFill>
                  <a:schemeClr val="bg1"/>
                </a:solidFill>
                <a:effectLst>
                  <a:outerShdw blurRad="38100" dist="38100" dir="2700000" algn="tl">
                    <a:srgbClr val="000000">
                      <a:alpha val="43137"/>
                    </a:srgbClr>
                  </a:outerShdw>
                </a:effectLst>
                <a:latin typeface="Sylfaen"/>
                <a:cs typeface="Sylfaen"/>
              </a:rPr>
              <a:t>Tepe</a:t>
            </a:r>
            <a:r>
              <a:rPr lang="en-US" sz="2000" dirty="0" smtClean="0">
                <a:solidFill>
                  <a:schemeClr val="bg1"/>
                </a:solidFill>
                <a:effectLst>
                  <a:outerShdw blurRad="38100" dist="38100" dir="2700000" algn="tl">
                    <a:srgbClr val="000000">
                      <a:alpha val="43137"/>
                    </a:srgbClr>
                  </a:outerShdw>
                </a:effectLst>
                <a:latin typeface="Sylfaen"/>
                <a:cs typeface="Sylfaen"/>
              </a:rPr>
              <a:t> G., J </a:t>
            </a:r>
            <a:r>
              <a:rPr lang="en-US" sz="2000" dirty="0" err="1" smtClean="0">
                <a:solidFill>
                  <a:schemeClr val="bg1"/>
                </a:solidFill>
                <a:effectLst>
                  <a:outerShdw blurRad="38100" dist="38100" dir="2700000" algn="tl">
                    <a:srgbClr val="000000">
                      <a:alpha val="43137"/>
                    </a:srgbClr>
                  </a:outerShdw>
                </a:effectLst>
                <a:latin typeface="Sylfaen"/>
                <a:cs typeface="Sylfaen"/>
              </a:rPr>
              <a:t>Endovasc</a:t>
            </a:r>
            <a:r>
              <a:rPr lang="en-US" sz="2000" dirty="0" smtClean="0">
                <a:solidFill>
                  <a:schemeClr val="bg1"/>
                </a:solidFill>
                <a:effectLst>
                  <a:outerShdw blurRad="38100" dist="38100" dir="2700000" algn="tl">
                    <a:srgbClr val="000000">
                      <a:alpha val="43137"/>
                    </a:srgbClr>
                  </a:outerShdw>
                </a:effectLst>
                <a:latin typeface="Sylfaen"/>
                <a:cs typeface="Sylfaen"/>
              </a:rPr>
              <a:t> </a:t>
            </a:r>
            <a:r>
              <a:rPr lang="en-US" sz="2000" dirty="0" err="1" smtClean="0">
                <a:solidFill>
                  <a:schemeClr val="bg1"/>
                </a:solidFill>
                <a:effectLst>
                  <a:outerShdw blurRad="38100" dist="38100" dir="2700000" algn="tl">
                    <a:srgbClr val="000000">
                      <a:alpha val="43137"/>
                    </a:srgbClr>
                  </a:outerShdw>
                </a:effectLst>
                <a:latin typeface="Sylfaen"/>
                <a:cs typeface="Sylfaen"/>
              </a:rPr>
              <a:t>Ther</a:t>
            </a:r>
            <a:r>
              <a:rPr lang="en-US" sz="2000" dirty="0" smtClean="0">
                <a:solidFill>
                  <a:schemeClr val="bg1"/>
                </a:solidFill>
                <a:effectLst>
                  <a:outerShdw blurRad="38100" dist="38100" dir="2700000" algn="tl">
                    <a:srgbClr val="000000">
                      <a:alpha val="43137"/>
                    </a:srgbClr>
                  </a:outerShdw>
                </a:effectLst>
                <a:latin typeface="Sylfaen"/>
                <a:cs typeface="Sylfaen"/>
              </a:rPr>
              <a:t> 2013</a:t>
            </a:r>
            <a:endParaRPr lang="en-US" sz="2000" dirty="0">
              <a:solidFill>
                <a:schemeClr val="bg1"/>
              </a:solidFill>
              <a:effectLst>
                <a:outerShdw blurRad="38100" dist="38100" dir="2700000" algn="tl">
                  <a:srgbClr val="000000">
                    <a:alpha val="43137"/>
                  </a:srgbClr>
                </a:outerShdw>
              </a:effectLst>
              <a:latin typeface="Sylfaen"/>
              <a:cs typeface="Sylfaen"/>
            </a:endParaRPr>
          </a:p>
        </p:txBody>
      </p:sp>
      <p:pic>
        <p:nvPicPr>
          <p:cNvPr id="18" name="Immagine 17"/>
          <p:cNvPicPr>
            <a:picLocks noChangeAspect="1"/>
          </p:cNvPicPr>
          <p:nvPr/>
        </p:nvPicPr>
        <p:blipFill>
          <a:blip r:embed="rId4"/>
          <a:stretch>
            <a:fillRect/>
          </a:stretch>
        </p:blipFill>
        <p:spPr>
          <a:xfrm>
            <a:off x="188410" y="1016000"/>
            <a:ext cx="4970564" cy="2496074"/>
          </a:xfrm>
          <a:prstGeom prst="rect">
            <a:avLst/>
          </a:prstGeom>
          <a:ln>
            <a:solidFill>
              <a:srgbClr val="FF6600"/>
            </a:solidFill>
          </a:ln>
        </p:spPr>
      </p:pic>
      <p:sp>
        <p:nvSpPr>
          <p:cNvPr id="19" name="CasellaDiTesto 18"/>
          <p:cNvSpPr txBox="1"/>
          <p:nvPr/>
        </p:nvSpPr>
        <p:spPr>
          <a:xfrm>
            <a:off x="287841" y="5760100"/>
            <a:ext cx="8557853" cy="523220"/>
          </a:xfrm>
          <a:prstGeom prst="rect">
            <a:avLst/>
          </a:prstGeom>
          <a:solidFill>
            <a:srgbClr val="800000"/>
          </a:solidFill>
          <a:ln>
            <a:solidFill>
              <a:srgbClr val="FF6600"/>
            </a:solidFill>
          </a:ln>
          <a:effectLst>
            <a:glow rad="139700">
              <a:schemeClr val="accent3">
                <a:satMod val="175000"/>
                <a:alpha val="40000"/>
              </a:schemeClr>
            </a:glow>
            <a:outerShdw blurRad="428625" dist="254000" dir="2700000" sx="102000" sy="102000" algn="tl" rotWithShape="0">
              <a:srgbClr val="000000">
                <a:alpha val="37000"/>
              </a:srgbClr>
            </a:outerShdw>
          </a:effectLst>
        </p:spPr>
        <p:txBody>
          <a:bodyPr wrap="square">
            <a:spAutoFit/>
          </a:bodyPr>
          <a:lstStyle/>
          <a:p>
            <a:pPr algn="ctr">
              <a:defRPr/>
            </a:pPr>
            <a:r>
              <a:rPr lang="it-IT" sz="2800" dirty="0" smtClean="0">
                <a:solidFill>
                  <a:srgbClr val="FFFF00"/>
                </a:solidFill>
                <a:latin typeface="Sylfaen"/>
                <a:cs typeface="Sylfaen"/>
              </a:rPr>
              <a:t>...</a:t>
            </a:r>
            <a:r>
              <a:rPr lang="it-IT" sz="2800" dirty="0" err="1" smtClean="0">
                <a:solidFill>
                  <a:srgbClr val="FFFF00"/>
                </a:solidFill>
                <a:latin typeface="Sylfaen"/>
                <a:cs typeface="Sylfaen"/>
              </a:rPr>
              <a:t>without</a:t>
            </a:r>
            <a:r>
              <a:rPr lang="it-IT" sz="2800" dirty="0" smtClean="0">
                <a:solidFill>
                  <a:srgbClr val="FFFF00"/>
                </a:solidFill>
                <a:latin typeface="Sylfaen"/>
                <a:cs typeface="Sylfaen"/>
              </a:rPr>
              <a:t> </a:t>
            </a:r>
            <a:r>
              <a:rPr lang="it-IT" sz="2800" dirty="0" err="1" smtClean="0">
                <a:solidFill>
                  <a:srgbClr val="FFFF00"/>
                </a:solidFill>
                <a:latin typeface="Sylfaen"/>
                <a:cs typeface="Sylfaen"/>
              </a:rPr>
              <a:t>loosing</a:t>
            </a:r>
            <a:r>
              <a:rPr lang="it-IT" sz="2800" dirty="0" smtClean="0">
                <a:solidFill>
                  <a:srgbClr val="FFFF00"/>
                </a:solidFill>
                <a:latin typeface="Sylfaen"/>
                <a:cs typeface="Sylfaen"/>
              </a:rPr>
              <a:t> </a:t>
            </a:r>
            <a:r>
              <a:rPr lang="it-IT" sz="2800" dirty="0" err="1" smtClean="0">
                <a:solidFill>
                  <a:srgbClr val="FFFF00"/>
                </a:solidFill>
                <a:latin typeface="Sylfaen"/>
                <a:cs typeface="Sylfaen"/>
              </a:rPr>
              <a:t>their</a:t>
            </a:r>
            <a:r>
              <a:rPr lang="it-IT" sz="2800" dirty="0" smtClean="0">
                <a:solidFill>
                  <a:srgbClr val="FFFF00"/>
                </a:solidFill>
                <a:latin typeface="Sylfaen"/>
                <a:cs typeface="Sylfaen"/>
              </a:rPr>
              <a:t> </a:t>
            </a:r>
            <a:r>
              <a:rPr lang="it-IT" sz="2800" dirty="0" err="1" smtClean="0">
                <a:solidFill>
                  <a:srgbClr val="FFFF00"/>
                </a:solidFill>
                <a:latin typeface="Sylfaen"/>
                <a:cs typeface="Sylfaen"/>
              </a:rPr>
              <a:t>antirestenotic</a:t>
            </a:r>
            <a:r>
              <a:rPr lang="it-IT" sz="2800" dirty="0" smtClean="0">
                <a:solidFill>
                  <a:srgbClr val="FFFF00"/>
                </a:solidFill>
                <a:latin typeface="Sylfaen"/>
                <a:cs typeface="Sylfaen"/>
              </a:rPr>
              <a:t> </a:t>
            </a:r>
            <a:r>
              <a:rPr lang="it-IT" sz="2800" dirty="0" err="1" smtClean="0">
                <a:solidFill>
                  <a:srgbClr val="FFFF00"/>
                </a:solidFill>
                <a:latin typeface="Sylfaen"/>
                <a:cs typeface="Sylfaen"/>
              </a:rPr>
              <a:t>effect</a:t>
            </a:r>
            <a:r>
              <a:rPr lang="it-IT" sz="2800" dirty="0" smtClean="0">
                <a:solidFill>
                  <a:srgbClr val="FFFF00"/>
                </a:solidFill>
                <a:latin typeface="Sylfaen"/>
                <a:cs typeface="Sylfaen"/>
              </a:rPr>
              <a:t>.</a:t>
            </a:r>
            <a:endParaRPr lang="it-IT" sz="2800" dirty="0">
              <a:solidFill>
                <a:srgbClr val="FFFF00"/>
              </a:solidFill>
              <a:latin typeface="Sylfaen"/>
              <a:cs typeface="Sylfaen"/>
            </a:endParaRPr>
          </a:p>
        </p:txBody>
      </p:sp>
    </p:spTree>
    <p:extLst>
      <p:ext uri="{BB962C8B-B14F-4D97-AF65-F5344CB8AC3E}">
        <p14:creationId xmlns:p14="http://schemas.microsoft.com/office/powerpoint/2010/main" val="214275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11" grpId="0" animBg="1"/>
      <p:bldGraphic spid="8" grpId="0">
        <p:bldAsOne/>
      </p:bldGraphic>
      <p:bldP spid="12" grpId="0" animBg="1"/>
      <p:bldP spid="13" grpId="0" animBg="1"/>
      <p:bldP spid="14" grpId="0" animBg="1"/>
      <p:bldP spid="15" grpId="0" animBg="1"/>
      <p:bldP spid="16" grpId="0"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59" y="197617"/>
            <a:ext cx="5020203" cy="562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Immagine 2" descr="femoral final.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144" y="197617"/>
            <a:ext cx="4078974" cy="4078974"/>
          </a:xfrm>
          <a:prstGeom prst="rect">
            <a:avLst/>
          </a:prstGeom>
          <a:ln>
            <a:solidFill>
              <a:srgbClr val="FF6600"/>
            </a:solidFill>
          </a:ln>
        </p:spPr>
      </p:pic>
      <p:pic>
        <p:nvPicPr>
          <p:cNvPr id="4" name="Immagine 3" descr="femoral fu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2731" y="3445436"/>
            <a:ext cx="3293034" cy="3293034"/>
          </a:xfrm>
          <a:prstGeom prst="rect">
            <a:avLst/>
          </a:prstGeom>
          <a:ln>
            <a:solidFill>
              <a:srgbClr val="FF6600"/>
            </a:solidFill>
          </a:ln>
        </p:spPr>
      </p:pic>
      <p:sp>
        <p:nvSpPr>
          <p:cNvPr id="12" name="AutoShape 5"/>
          <p:cNvSpPr>
            <a:spLocks/>
          </p:cNvSpPr>
          <p:nvPr/>
        </p:nvSpPr>
        <p:spPr bwMode="auto">
          <a:xfrm>
            <a:off x="7488948" y="6128001"/>
            <a:ext cx="1655052" cy="617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r>
              <a:rPr lang="it-IT" dirty="0" smtClean="0">
                <a:solidFill>
                  <a:schemeClr val="bg1"/>
                </a:solidFill>
                <a:latin typeface="Sylfaen"/>
                <a:cs typeface="Sylfaen"/>
              </a:rPr>
              <a:t>B Cortese ‘14</a:t>
            </a:r>
            <a:endParaRPr lang="it-IT" dirty="0">
              <a:solidFill>
                <a:schemeClr val="bg1"/>
              </a:solidFill>
              <a:latin typeface="Sylfaen"/>
              <a:cs typeface="Sylfaen"/>
            </a:endParaRPr>
          </a:p>
        </p:txBody>
      </p:sp>
    </p:spTree>
    <p:extLst>
      <p:ext uri="{BB962C8B-B14F-4D97-AF65-F5344CB8AC3E}">
        <p14:creationId xmlns:p14="http://schemas.microsoft.com/office/powerpoint/2010/main" val="1679609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186267" y="1862677"/>
            <a:ext cx="8771466" cy="3979334"/>
          </a:xfrm>
          <a:prstGeom prst="roundRect">
            <a:avLst/>
          </a:prstGeom>
          <a:solidFill>
            <a:schemeClr val="tx1">
              <a:lumMod val="65000"/>
              <a:lumOff val="35000"/>
              <a:alpha val="7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Titolo 1"/>
          <p:cNvSpPr txBox="1">
            <a:spLocks/>
          </p:cNvSpPr>
          <p:nvPr/>
        </p:nvSpPr>
        <p:spPr>
          <a:xfrm>
            <a:off x="457200" y="3908034"/>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solidFill>
                <a:schemeClr val="bg1"/>
              </a:solidFill>
              <a:latin typeface="Sylfaen"/>
              <a:cs typeface="Sylfaen"/>
            </a:endParaRPr>
          </a:p>
        </p:txBody>
      </p:sp>
      <p:sp>
        <p:nvSpPr>
          <p:cNvPr id="3" name="Rettangolo 2"/>
          <p:cNvSpPr/>
          <p:nvPr/>
        </p:nvSpPr>
        <p:spPr>
          <a:xfrm>
            <a:off x="338668" y="2123121"/>
            <a:ext cx="8365066" cy="3288079"/>
          </a:xfrm>
          <a:prstGeom prst="rect">
            <a:avLst/>
          </a:prstGeom>
        </p:spPr>
        <p:txBody>
          <a:bodyPr wrap="square">
            <a:spAutoFit/>
          </a:bodyPr>
          <a:lstStyle/>
          <a:p>
            <a:pPr marL="457200" indent="-457200">
              <a:lnSpc>
                <a:spcPct val="150000"/>
              </a:lnSpc>
              <a:buFontTx/>
              <a:buChar char="-"/>
            </a:pPr>
            <a:r>
              <a:rPr lang="it-IT" sz="2800" dirty="0" smtClean="0">
                <a:solidFill>
                  <a:schemeClr val="bg1"/>
                </a:solidFill>
                <a:latin typeface="Sylfaen"/>
                <a:cs typeface="Sylfaen"/>
              </a:rPr>
              <a:t>Balloon </a:t>
            </a:r>
            <a:r>
              <a:rPr lang="it-IT" sz="2800" dirty="0" err="1" smtClean="0">
                <a:solidFill>
                  <a:schemeClr val="bg1"/>
                </a:solidFill>
                <a:latin typeface="Sylfaen"/>
                <a:cs typeface="Sylfaen"/>
              </a:rPr>
              <a:t>insertion</a:t>
            </a:r>
            <a:r>
              <a:rPr lang="it-IT" sz="2800" dirty="0" smtClean="0">
                <a:solidFill>
                  <a:schemeClr val="bg1"/>
                </a:solidFill>
                <a:latin typeface="Sylfaen"/>
                <a:cs typeface="Sylfaen"/>
              </a:rPr>
              <a:t>/</a:t>
            </a:r>
            <a:r>
              <a:rPr lang="it-IT" sz="2800" dirty="0" err="1" smtClean="0">
                <a:solidFill>
                  <a:schemeClr val="bg1"/>
                </a:solidFill>
                <a:latin typeface="Sylfaen"/>
                <a:cs typeface="Sylfaen"/>
              </a:rPr>
              <a:t>navigation</a:t>
            </a:r>
            <a:endParaRPr lang="it-IT" sz="2800" dirty="0" smtClean="0">
              <a:solidFill>
                <a:schemeClr val="bg1"/>
              </a:solidFill>
              <a:latin typeface="Sylfaen"/>
              <a:cs typeface="Sylfaen"/>
            </a:endParaRPr>
          </a:p>
          <a:p>
            <a:pPr marL="457200" indent="-457200">
              <a:lnSpc>
                <a:spcPct val="150000"/>
              </a:lnSpc>
              <a:buFontTx/>
              <a:buChar char="-"/>
            </a:pPr>
            <a:r>
              <a:rPr lang="it-IT" sz="2800" dirty="0" err="1">
                <a:solidFill>
                  <a:schemeClr val="bg1"/>
                </a:solidFill>
                <a:latin typeface="Sylfaen"/>
                <a:cs typeface="Sylfaen"/>
              </a:rPr>
              <a:t>P</a:t>
            </a:r>
            <a:r>
              <a:rPr lang="it-IT" sz="2800" dirty="0" err="1" smtClean="0">
                <a:solidFill>
                  <a:schemeClr val="bg1"/>
                </a:solidFill>
                <a:latin typeface="Sylfaen"/>
                <a:cs typeface="Sylfaen"/>
              </a:rPr>
              <a:t>redilatation</a:t>
            </a:r>
            <a:endParaRPr lang="it-IT" sz="2800" dirty="0" smtClean="0">
              <a:solidFill>
                <a:schemeClr val="bg1"/>
              </a:solidFill>
              <a:latin typeface="Sylfaen"/>
              <a:cs typeface="Sylfaen"/>
            </a:endParaRPr>
          </a:p>
          <a:p>
            <a:pPr marL="457200" indent="-457200">
              <a:lnSpc>
                <a:spcPct val="150000"/>
              </a:lnSpc>
              <a:buFontTx/>
              <a:buChar char="-"/>
            </a:pPr>
            <a:r>
              <a:rPr lang="it-IT" sz="2800" dirty="0" err="1" smtClean="0">
                <a:solidFill>
                  <a:schemeClr val="bg1"/>
                </a:solidFill>
                <a:latin typeface="Sylfaen"/>
                <a:cs typeface="Sylfaen"/>
              </a:rPr>
              <a:t>Coverage</a:t>
            </a:r>
            <a:r>
              <a:rPr lang="it-IT" sz="2800" dirty="0" smtClean="0">
                <a:solidFill>
                  <a:schemeClr val="bg1"/>
                </a:solidFill>
                <a:latin typeface="Sylfaen"/>
                <a:cs typeface="Sylfaen"/>
              </a:rPr>
              <a:t> of the </a:t>
            </a:r>
            <a:r>
              <a:rPr lang="it-IT" sz="2800" dirty="0" err="1" smtClean="0">
                <a:solidFill>
                  <a:schemeClr val="bg1"/>
                </a:solidFill>
                <a:latin typeface="Sylfaen"/>
                <a:cs typeface="Sylfaen"/>
              </a:rPr>
              <a:t>entire</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lesion</a:t>
            </a:r>
            <a:r>
              <a:rPr lang="it-IT" sz="2800" dirty="0" smtClean="0">
                <a:solidFill>
                  <a:schemeClr val="bg1"/>
                </a:solidFill>
                <a:latin typeface="Sylfaen"/>
                <a:cs typeface="Sylfaen"/>
              </a:rPr>
              <a:t> with DCB (</a:t>
            </a:r>
            <a:r>
              <a:rPr lang="it-IT" sz="2800" i="1" dirty="0" err="1" smtClean="0">
                <a:solidFill>
                  <a:schemeClr val="bg1"/>
                </a:solidFill>
                <a:latin typeface="Sylfaen"/>
                <a:cs typeface="Sylfaen"/>
              </a:rPr>
              <a:t>healthy</a:t>
            </a:r>
            <a:r>
              <a:rPr lang="it-IT" sz="2800" i="1" dirty="0" smtClean="0">
                <a:solidFill>
                  <a:schemeClr val="bg1"/>
                </a:solidFill>
                <a:latin typeface="Sylfaen"/>
                <a:cs typeface="Sylfaen"/>
              </a:rPr>
              <a:t>-to-</a:t>
            </a:r>
            <a:r>
              <a:rPr lang="it-IT" sz="2800" i="1" dirty="0" err="1" smtClean="0">
                <a:solidFill>
                  <a:schemeClr val="bg1"/>
                </a:solidFill>
                <a:latin typeface="Sylfaen"/>
                <a:cs typeface="Sylfaen"/>
              </a:rPr>
              <a:t>healty</a:t>
            </a:r>
            <a:r>
              <a:rPr lang="it-IT" sz="2800" dirty="0" smtClean="0">
                <a:solidFill>
                  <a:schemeClr val="bg1"/>
                </a:solidFill>
                <a:latin typeface="Sylfaen"/>
                <a:cs typeface="Sylfaen"/>
              </a:rPr>
              <a:t>)</a:t>
            </a:r>
          </a:p>
          <a:p>
            <a:pPr marL="457200" indent="-457200">
              <a:lnSpc>
                <a:spcPct val="150000"/>
              </a:lnSpc>
              <a:buFontTx/>
              <a:buChar char="-"/>
            </a:pPr>
            <a:r>
              <a:rPr lang="it-IT" sz="2800" dirty="0" err="1" smtClean="0">
                <a:solidFill>
                  <a:schemeClr val="bg1"/>
                </a:solidFill>
                <a:latin typeface="Sylfaen"/>
                <a:cs typeface="Sylfaen"/>
              </a:rPr>
              <a:t>Geographical</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mismatch</a:t>
            </a:r>
            <a:r>
              <a:rPr lang="it-IT" sz="2800" dirty="0" smtClean="0">
                <a:solidFill>
                  <a:schemeClr val="bg1"/>
                </a:solidFill>
                <a:latin typeface="Sylfaen"/>
                <a:cs typeface="Sylfaen"/>
              </a:rPr>
              <a:t>.</a:t>
            </a:r>
          </a:p>
        </p:txBody>
      </p:sp>
      <p:sp>
        <p:nvSpPr>
          <p:cNvPr id="7" name="Rectangle 6"/>
          <p:cNvSpPr>
            <a:spLocks noChangeArrowheads="1"/>
          </p:cNvSpPr>
          <p:nvPr/>
        </p:nvSpPr>
        <p:spPr bwMode="auto">
          <a:xfrm>
            <a:off x="372535" y="203204"/>
            <a:ext cx="8382000" cy="677330"/>
          </a:xfrm>
          <a:prstGeom prst="rect">
            <a:avLst/>
          </a:prstGeom>
          <a:solidFill>
            <a:schemeClr val="tx1">
              <a:lumMod val="65000"/>
              <a:lumOff val="35000"/>
            </a:schemeClr>
          </a:solidFill>
          <a:ln>
            <a:solidFill>
              <a:srgbClr val="FF0000"/>
            </a:solidFill>
          </a:ln>
          <a:effectLst/>
          <a:extLst/>
        </p:spPr>
        <p:txBody>
          <a:bodyPr anchor="t"/>
          <a:lstStyle/>
          <a:p>
            <a:pPr algn="ctr"/>
            <a:r>
              <a:rPr lang="it-IT" sz="3600" dirty="0" err="1" smtClean="0">
                <a:solidFill>
                  <a:srgbClr val="FFFF00"/>
                </a:solidFill>
                <a:latin typeface="Sylfaen"/>
                <a:cs typeface="Sylfaen"/>
              </a:rPr>
              <a:t>Fem</a:t>
            </a:r>
            <a:r>
              <a:rPr lang="it-IT" sz="3600" dirty="0" smtClean="0">
                <a:solidFill>
                  <a:srgbClr val="FFFF00"/>
                </a:solidFill>
                <a:latin typeface="Sylfaen"/>
                <a:cs typeface="Sylfaen"/>
              </a:rPr>
              <a:t>-pop </a:t>
            </a:r>
            <a:r>
              <a:rPr lang="it-IT" sz="3600" dirty="0" err="1" smtClean="0">
                <a:solidFill>
                  <a:srgbClr val="FFFF00"/>
                </a:solidFill>
                <a:latin typeface="Sylfaen"/>
                <a:cs typeface="Sylfaen"/>
              </a:rPr>
              <a:t>technical</a:t>
            </a:r>
            <a:r>
              <a:rPr lang="it-IT" sz="3600" dirty="0" smtClean="0">
                <a:solidFill>
                  <a:srgbClr val="FFFF00"/>
                </a:solidFill>
                <a:latin typeface="Sylfaen"/>
                <a:cs typeface="Sylfaen"/>
              </a:rPr>
              <a:t> </a:t>
            </a:r>
            <a:r>
              <a:rPr lang="it-IT" sz="3600" dirty="0" err="1" smtClean="0">
                <a:solidFill>
                  <a:srgbClr val="FFFF00"/>
                </a:solidFill>
                <a:latin typeface="Sylfaen"/>
                <a:cs typeface="Sylfaen"/>
              </a:rPr>
              <a:t>considerations</a:t>
            </a:r>
            <a:endParaRPr lang="it-IT" sz="3600" dirty="0">
              <a:solidFill>
                <a:srgbClr val="FFFF00"/>
              </a:solidFill>
              <a:latin typeface="Sylfaen"/>
              <a:cs typeface="Sylfaen"/>
            </a:endParaRPr>
          </a:p>
        </p:txBody>
      </p:sp>
      <p:pic>
        <p:nvPicPr>
          <p:cNvPr id="5" name="Immagine 4"/>
          <p:cNvPicPr>
            <a:picLocks noChangeAspect="1"/>
          </p:cNvPicPr>
          <p:nvPr/>
        </p:nvPicPr>
        <p:blipFill>
          <a:blip r:embed="rId2"/>
          <a:stretch>
            <a:fillRect/>
          </a:stretch>
        </p:blipFill>
        <p:spPr>
          <a:xfrm>
            <a:off x="1244594" y="1319223"/>
            <a:ext cx="6798734" cy="5046265"/>
          </a:xfrm>
          <a:prstGeom prst="rect">
            <a:avLst/>
          </a:prstGeom>
          <a:ln>
            <a:solidFill>
              <a:srgbClr val="FF6600"/>
            </a:solidFill>
          </a:ln>
        </p:spPr>
      </p:pic>
      <p:cxnSp>
        <p:nvCxnSpPr>
          <p:cNvPr id="8" name="Connettore 1 7"/>
          <p:cNvCxnSpPr/>
          <p:nvPr/>
        </p:nvCxnSpPr>
        <p:spPr>
          <a:xfrm flipV="1">
            <a:off x="5706531" y="4267200"/>
            <a:ext cx="778933" cy="440267"/>
          </a:xfrm>
          <a:prstGeom prst="line">
            <a:avLst/>
          </a:prstGeom>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5554131" y="3852769"/>
            <a:ext cx="1557864" cy="461665"/>
          </a:xfrm>
          <a:prstGeom prst="rect">
            <a:avLst/>
          </a:prstGeom>
          <a:noFill/>
        </p:spPr>
        <p:txBody>
          <a:bodyPr wrap="square" rtlCol="0">
            <a:spAutoFit/>
          </a:bodyPr>
          <a:lstStyle/>
          <a:p>
            <a:r>
              <a:rPr lang="it-IT" sz="2400" dirty="0" err="1" smtClean="0">
                <a:solidFill>
                  <a:schemeClr val="bg1"/>
                </a:solidFill>
                <a:latin typeface="Sylfaen"/>
                <a:cs typeface="Sylfaen"/>
              </a:rPr>
              <a:t>ballooned</a:t>
            </a:r>
            <a:endParaRPr lang="it-IT" sz="2400" dirty="0">
              <a:solidFill>
                <a:schemeClr val="bg1"/>
              </a:solidFill>
              <a:latin typeface="Sylfaen"/>
              <a:cs typeface="Sylfaen"/>
            </a:endParaRPr>
          </a:p>
        </p:txBody>
      </p:sp>
    </p:spTree>
    <p:extLst>
      <p:ext uri="{BB962C8B-B14F-4D97-AF65-F5344CB8AC3E}">
        <p14:creationId xmlns:p14="http://schemas.microsoft.com/office/powerpoint/2010/main" val="3509205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par>
                                <p:cTn id="33" presetID="9"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381000" y="1507064"/>
            <a:ext cx="8382000" cy="4721225"/>
          </a:xfrm>
        </p:spPr>
        <p:txBody>
          <a:bodyPr/>
          <a:lstStyle/>
          <a:p>
            <a:pPr>
              <a:spcBef>
                <a:spcPct val="35000"/>
              </a:spcBef>
            </a:pPr>
            <a:r>
              <a:rPr lang="it-IT" sz="2000" dirty="0" err="1">
                <a:solidFill>
                  <a:schemeClr val="bg1"/>
                </a:solidFill>
                <a:latin typeface="Sylfaen"/>
                <a:ea typeface="ヒラギノ角ゴ Pro W3" charset="0"/>
                <a:cs typeface="Sylfaen"/>
              </a:rPr>
              <a:t>Predominance</a:t>
            </a:r>
            <a:r>
              <a:rPr lang="it-IT" sz="2000" dirty="0">
                <a:solidFill>
                  <a:schemeClr val="bg1"/>
                </a:solidFill>
                <a:latin typeface="Sylfaen"/>
                <a:ea typeface="ヒラギノ角ゴ Pro W3" charset="0"/>
                <a:cs typeface="Sylfaen"/>
              </a:rPr>
              <a:t> of BTK </a:t>
            </a:r>
            <a:r>
              <a:rPr lang="it-IT" sz="2000" dirty="0" err="1">
                <a:solidFill>
                  <a:schemeClr val="bg1"/>
                </a:solidFill>
                <a:latin typeface="Sylfaen"/>
                <a:ea typeface="ヒラギノ角ゴ Pro W3" charset="0"/>
                <a:cs typeface="Sylfaen"/>
              </a:rPr>
              <a:t>lesions</a:t>
            </a:r>
            <a:r>
              <a:rPr lang="it-IT" sz="2000" dirty="0">
                <a:solidFill>
                  <a:schemeClr val="bg1"/>
                </a:solidFill>
                <a:latin typeface="Sylfaen"/>
                <a:ea typeface="ヒラギノ角ゴ Pro W3" charset="0"/>
                <a:cs typeface="Sylfaen"/>
              </a:rPr>
              <a:t> (74% of </a:t>
            </a:r>
            <a:r>
              <a:rPr lang="it-IT" sz="2000" dirty="0" err="1">
                <a:solidFill>
                  <a:schemeClr val="bg1"/>
                </a:solidFill>
                <a:latin typeface="Sylfaen"/>
                <a:ea typeface="ヒラギノ角ゴ Pro W3" charset="0"/>
                <a:cs typeface="Sylfaen"/>
              </a:rPr>
              <a:t>all</a:t>
            </a:r>
            <a:r>
              <a:rPr lang="it-IT" sz="2000" dirty="0">
                <a:solidFill>
                  <a:schemeClr val="bg1"/>
                </a:solidFill>
                <a:latin typeface="Sylfaen"/>
                <a:ea typeface="ヒラギノ角ゴ Pro W3" charset="0"/>
                <a:cs typeface="Sylfaen"/>
              </a:rPr>
              <a:t> </a:t>
            </a:r>
            <a:r>
              <a:rPr lang="it-IT" sz="2000" dirty="0" err="1">
                <a:solidFill>
                  <a:schemeClr val="bg1"/>
                </a:solidFill>
                <a:latin typeface="Sylfaen"/>
                <a:ea typeface="ヒラギノ角ゴ Pro W3" charset="0"/>
                <a:cs typeface="Sylfaen"/>
              </a:rPr>
              <a:t>lower</a:t>
            </a:r>
            <a:r>
              <a:rPr lang="it-IT" sz="2000" dirty="0">
                <a:solidFill>
                  <a:schemeClr val="bg1"/>
                </a:solidFill>
                <a:latin typeface="Sylfaen"/>
                <a:ea typeface="ヒラギノ角ゴ Pro W3" charset="0"/>
                <a:cs typeface="Sylfaen"/>
              </a:rPr>
              <a:t> </a:t>
            </a:r>
            <a:r>
              <a:rPr lang="it-IT" sz="2000" dirty="0" err="1">
                <a:solidFill>
                  <a:schemeClr val="bg1"/>
                </a:solidFill>
                <a:latin typeface="Sylfaen"/>
                <a:ea typeface="ヒラギノ角ゴ Pro W3" charset="0"/>
                <a:cs typeface="Sylfaen"/>
              </a:rPr>
              <a:t>limb</a:t>
            </a:r>
            <a:r>
              <a:rPr lang="it-IT" sz="2000" dirty="0">
                <a:solidFill>
                  <a:schemeClr val="bg1"/>
                </a:solidFill>
                <a:latin typeface="Sylfaen"/>
                <a:ea typeface="ヒラギノ角ゴ Pro W3" charset="0"/>
                <a:cs typeface="Sylfaen"/>
              </a:rPr>
              <a:t> </a:t>
            </a:r>
            <a:r>
              <a:rPr lang="it-IT" sz="2000" dirty="0" err="1">
                <a:solidFill>
                  <a:schemeClr val="bg1"/>
                </a:solidFill>
                <a:latin typeface="Sylfaen"/>
                <a:ea typeface="ヒラギノ角ゴ Pro W3" charset="0"/>
                <a:cs typeface="Sylfaen"/>
              </a:rPr>
              <a:t>lesions</a:t>
            </a:r>
            <a:r>
              <a:rPr lang="it-IT" sz="2000" dirty="0">
                <a:solidFill>
                  <a:schemeClr val="bg1"/>
                </a:solidFill>
                <a:latin typeface="Sylfaen"/>
                <a:ea typeface="ヒラギノ角ゴ Pro W3" charset="0"/>
                <a:cs typeface="Sylfaen"/>
              </a:rPr>
              <a:t>)</a:t>
            </a:r>
          </a:p>
          <a:p>
            <a:pPr>
              <a:spcBef>
                <a:spcPct val="35000"/>
              </a:spcBef>
            </a:pPr>
            <a:r>
              <a:rPr lang="it-IT" sz="2000" dirty="0" err="1">
                <a:solidFill>
                  <a:schemeClr val="bg1"/>
                </a:solidFill>
                <a:latin typeface="Sylfaen"/>
                <a:ea typeface="ヒラギノ角ゴ Pro W3" charset="0"/>
                <a:cs typeface="Sylfaen"/>
              </a:rPr>
              <a:t>Prevalence</a:t>
            </a:r>
            <a:r>
              <a:rPr lang="it-IT" sz="2000" dirty="0">
                <a:solidFill>
                  <a:schemeClr val="bg1"/>
                </a:solidFill>
                <a:latin typeface="Sylfaen"/>
                <a:ea typeface="ヒラギノ角ゴ Pro W3" charset="0"/>
                <a:cs typeface="Sylfaen"/>
              </a:rPr>
              <a:t> of diffuse </a:t>
            </a:r>
            <a:r>
              <a:rPr lang="it-IT" sz="2000" dirty="0" err="1">
                <a:solidFill>
                  <a:schemeClr val="bg1"/>
                </a:solidFill>
                <a:latin typeface="Sylfaen"/>
                <a:ea typeface="ヒラギノ角ゴ Pro W3" charset="0"/>
                <a:cs typeface="Sylfaen"/>
              </a:rPr>
              <a:t>disease</a:t>
            </a:r>
            <a:r>
              <a:rPr lang="it-IT" sz="2000" dirty="0">
                <a:solidFill>
                  <a:schemeClr val="bg1"/>
                </a:solidFill>
                <a:latin typeface="Sylfaen"/>
                <a:ea typeface="ヒラギノ角ゴ Pro W3" charset="0"/>
                <a:cs typeface="Sylfaen"/>
              </a:rPr>
              <a:t> with long </a:t>
            </a:r>
            <a:r>
              <a:rPr lang="it-IT" sz="2000" dirty="0" err="1">
                <a:solidFill>
                  <a:schemeClr val="bg1"/>
                </a:solidFill>
                <a:latin typeface="Sylfaen"/>
                <a:ea typeface="ヒラギノ角ゴ Pro W3" charset="0"/>
                <a:cs typeface="Sylfaen"/>
              </a:rPr>
              <a:t>stenosis</a:t>
            </a:r>
            <a:r>
              <a:rPr lang="it-IT" sz="2000" dirty="0">
                <a:solidFill>
                  <a:schemeClr val="bg1"/>
                </a:solidFill>
                <a:latin typeface="Sylfaen"/>
                <a:ea typeface="ヒラギノ角ゴ Pro W3" charset="0"/>
                <a:cs typeface="Sylfaen"/>
              </a:rPr>
              <a:t> and </a:t>
            </a:r>
            <a:r>
              <a:rPr lang="it-IT" sz="2000" dirty="0" err="1">
                <a:solidFill>
                  <a:schemeClr val="bg1"/>
                </a:solidFill>
                <a:latin typeface="Sylfaen"/>
                <a:ea typeface="ヒラギノ角ゴ Pro W3" charset="0"/>
                <a:cs typeface="Sylfaen"/>
              </a:rPr>
              <a:t>occlusions</a:t>
            </a:r>
            <a:r>
              <a:rPr lang="it-IT" sz="2000" dirty="0">
                <a:solidFill>
                  <a:schemeClr val="bg1"/>
                </a:solidFill>
                <a:latin typeface="Sylfaen"/>
                <a:ea typeface="ヒラギノ角ゴ Pro W3" charset="0"/>
                <a:cs typeface="Sylfaen"/>
              </a:rPr>
              <a:t> (66% </a:t>
            </a:r>
            <a:r>
              <a:rPr lang="it-IT" sz="2000" dirty="0" err="1">
                <a:solidFill>
                  <a:schemeClr val="bg1"/>
                </a:solidFill>
                <a:latin typeface="Sylfaen"/>
                <a:ea typeface="ヒラギノ角ゴ Pro W3" charset="0"/>
                <a:cs typeface="Sylfaen"/>
              </a:rPr>
              <a:t>occlusions</a:t>
            </a:r>
            <a:r>
              <a:rPr lang="it-IT" sz="2000" dirty="0">
                <a:solidFill>
                  <a:schemeClr val="bg1"/>
                </a:solidFill>
                <a:latin typeface="Sylfaen"/>
                <a:ea typeface="ヒラギノ角ゴ Pro W3" charset="0"/>
                <a:cs typeface="Sylfaen"/>
              </a:rPr>
              <a:t>, 5</a:t>
            </a:r>
            <a:r>
              <a:rPr lang="en-US" sz="2000" dirty="0">
                <a:solidFill>
                  <a:schemeClr val="bg1"/>
                </a:solidFill>
                <a:latin typeface="Sylfaen"/>
                <a:ea typeface="ヒラギノ角ゴ Pro W3" charset="0"/>
                <a:cs typeface="Sylfaen"/>
              </a:rPr>
              <a:t>0% occlusions &gt;10 cm)</a:t>
            </a:r>
          </a:p>
        </p:txBody>
      </p:sp>
      <p:sp>
        <p:nvSpPr>
          <p:cNvPr id="59396" name="Rectangle 5"/>
          <p:cNvSpPr>
            <a:spLocks noChangeArrowheads="1"/>
          </p:cNvSpPr>
          <p:nvPr/>
        </p:nvSpPr>
        <p:spPr bwMode="auto">
          <a:xfrm>
            <a:off x="76200" y="5851525"/>
            <a:ext cx="7010400" cy="396875"/>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r>
              <a:rPr lang="en-US" sz="1000" u="none">
                <a:solidFill>
                  <a:srgbClr val="4D4D4D"/>
                </a:solidFill>
              </a:rPr>
              <a:t>Graziani et al. Vascular Involvement in Diabetic Subjects with Ischemic Foot Ulcer: a New Morphologic Categorization of Disease Severity Eur J Vasc Endovasc Surg 33, 453 460 (2007)</a:t>
            </a:r>
          </a:p>
        </p:txBody>
      </p:sp>
      <p:graphicFrame>
        <p:nvGraphicFramePr>
          <p:cNvPr id="59397" name="Object 6"/>
          <p:cNvGraphicFramePr>
            <a:graphicFrameLocks noChangeAspect="1"/>
          </p:cNvGraphicFramePr>
          <p:nvPr>
            <p:extLst>
              <p:ext uri="{D42A27DB-BD31-4B8C-83A1-F6EECF244321}">
                <p14:modId xmlns:p14="http://schemas.microsoft.com/office/powerpoint/2010/main" val="344498385"/>
              </p:ext>
            </p:extLst>
          </p:nvPr>
        </p:nvGraphicFramePr>
        <p:xfrm>
          <a:off x="6080126" y="3373434"/>
          <a:ext cx="3013075" cy="2784475"/>
        </p:xfrm>
        <a:graphic>
          <a:graphicData uri="http://schemas.openxmlformats.org/presentationml/2006/ole">
            <mc:AlternateContent xmlns:mc="http://schemas.openxmlformats.org/markup-compatibility/2006">
              <mc:Choice xmlns:v="urn:schemas-microsoft-com:vml" Requires="v">
                <p:oleObj spid="_x0000_s55345" name="Grafico" r:id="rId4" imgW="3505182" imgH="3238393" progId="MSGraph.Chart.8">
                  <p:embed followColorScheme="full"/>
                </p:oleObj>
              </mc:Choice>
              <mc:Fallback>
                <p:oleObj name="Grafico" r:id="rId4" imgW="3505182" imgH="3238393"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26" y="3373434"/>
                        <a:ext cx="3013075" cy="2784475"/>
                      </a:xfrm>
                      <a:prstGeom prst="rect">
                        <a:avLst/>
                      </a:prstGeom>
                      <a:solidFill>
                        <a:schemeClr val="bg1">
                          <a:lumMod val="50000"/>
                        </a:schemeClr>
                      </a:solidFill>
                      <a:ln>
                        <a:solidFill>
                          <a:srgbClr val="FF6600"/>
                        </a:solidFill>
                      </a:ln>
                      <a:effectLst/>
                      <a:extLst/>
                    </p:spPr>
                  </p:pic>
                </p:oleObj>
              </mc:Fallback>
            </mc:AlternateContent>
          </a:graphicData>
        </a:graphic>
      </p:graphicFrame>
      <p:grpSp>
        <p:nvGrpSpPr>
          <p:cNvPr id="59398" name="Group 7"/>
          <p:cNvGrpSpPr>
            <a:grpSpLocks/>
          </p:cNvGrpSpPr>
          <p:nvPr/>
        </p:nvGrpSpPr>
        <p:grpSpPr bwMode="auto">
          <a:xfrm>
            <a:off x="76200" y="2838446"/>
            <a:ext cx="6105525" cy="3052763"/>
            <a:chOff x="48" y="1725"/>
            <a:chExt cx="3846" cy="1923"/>
          </a:xfrm>
        </p:grpSpPr>
        <p:pic>
          <p:nvPicPr>
            <p:cNvPr id="59407" name="Picture 8"/>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112" y="1730"/>
              <a:ext cx="1782" cy="1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9408" name="Picture 9"/>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48" y="1725"/>
              <a:ext cx="2208" cy="1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9399" name="Text Box 10"/>
          <p:cNvSpPr txBox="1">
            <a:spLocks noChangeArrowheads="1"/>
          </p:cNvSpPr>
          <p:nvPr/>
        </p:nvSpPr>
        <p:spPr bwMode="auto">
          <a:xfrm>
            <a:off x="304800" y="5611813"/>
            <a:ext cx="403225" cy="274637"/>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eaLnBrk="0" hangingPunct="0">
              <a:defRPr u="sng">
                <a:solidFill>
                  <a:schemeClr val="tx1"/>
                </a:solidFill>
                <a:latin typeface="Arial" charset="0"/>
                <a:ea typeface="ヒラギノ角ゴ Pro W3" charset="0"/>
                <a:cs typeface="ヒラギノ角ゴ Pro W3" charset="0"/>
              </a:defRPr>
            </a:lvl1pPr>
            <a:lvl2pPr marL="742950" indent="-285750" eaLnBrk="0" hangingPunct="0">
              <a:defRPr u="sng">
                <a:solidFill>
                  <a:schemeClr val="tx1"/>
                </a:solidFill>
                <a:latin typeface="Arial" charset="0"/>
                <a:ea typeface="ヒラギノ角ゴ Pro W3" charset="0"/>
                <a:cs typeface="ヒラギノ角ゴ Pro W3" charset="0"/>
              </a:defRPr>
            </a:lvl2pPr>
            <a:lvl3pPr marL="1143000" indent="-228600" eaLnBrk="0" hangingPunct="0">
              <a:defRPr u="sng">
                <a:solidFill>
                  <a:schemeClr val="tx1"/>
                </a:solidFill>
                <a:latin typeface="Arial" charset="0"/>
                <a:ea typeface="ヒラギノ角ゴ Pro W3" charset="0"/>
                <a:cs typeface="ヒラギノ角ゴ Pro W3" charset="0"/>
              </a:defRPr>
            </a:lvl3pPr>
            <a:lvl4pPr marL="1600200" indent="-228600" eaLnBrk="0" hangingPunct="0">
              <a:defRPr u="sng">
                <a:solidFill>
                  <a:schemeClr val="tx1"/>
                </a:solidFill>
                <a:latin typeface="Arial" charset="0"/>
                <a:ea typeface="ヒラギノ角ゴ Pro W3" charset="0"/>
                <a:cs typeface="ヒラギノ角ゴ Pro W3" charset="0"/>
              </a:defRPr>
            </a:lvl4pPr>
            <a:lvl5pPr marL="2057400" indent="-228600" eaLnBrk="0" hangingPunct="0">
              <a:defRPr u="sng">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9pPr>
          </a:lstStyle>
          <a:p>
            <a:pPr algn="ctr" eaLnBrk="1" hangingPunct="1"/>
            <a:r>
              <a:rPr lang="it-IT" sz="1200" b="1" u="none">
                <a:solidFill>
                  <a:srgbClr val="000000"/>
                </a:solidFill>
              </a:rPr>
              <a:t>1%</a:t>
            </a:r>
            <a:endParaRPr lang="en-US" sz="1200" b="1" u="none">
              <a:solidFill>
                <a:srgbClr val="000000"/>
              </a:solidFill>
            </a:endParaRPr>
          </a:p>
        </p:txBody>
      </p:sp>
      <p:sp>
        <p:nvSpPr>
          <p:cNvPr id="59400" name="Text Box 11"/>
          <p:cNvSpPr txBox="1">
            <a:spLocks noChangeArrowheads="1"/>
          </p:cNvSpPr>
          <p:nvPr/>
        </p:nvSpPr>
        <p:spPr bwMode="auto">
          <a:xfrm>
            <a:off x="1219200" y="5611813"/>
            <a:ext cx="403225" cy="274637"/>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eaLnBrk="0" hangingPunct="0">
              <a:defRPr u="sng">
                <a:solidFill>
                  <a:schemeClr val="tx1"/>
                </a:solidFill>
                <a:latin typeface="Arial" charset="0"/>
                <a:ea typeface="ヒラギノ角ゴ Pro W3" charset="0"/>
                <a:cs typeface="ヒラギノ角ゴ Pro W3" charset="0"/>
              </a:defRPr>
            </a:lvl1pPr>
            <a:lvl2pPr marL="742950" indent="-285750" eaLnBrk="0" hangingPunct="0">
              <a:defRPr u="sng">
                <a:solidFill>
                  <a:schemeClr val="tx1"/>
                </a:solidFill>
                <a:latin typeface="Arial" charset="0"/>
                <a:ea typeface="ヒラギノ角ゴ Pro W3" charset="0"/>
                <a:cs typeface="ヒラギノ角ゴ Pro W3" charset="0"/>
              </a:defRPr>
            </a:lvl2pPr>
            <a:lvl3pPr marL="1143000" indent="-228600" eaLnBrk="0" hangingPunct="0">
              <a:defRPr u="sng">
                <a:solidFill>
                  <a:schemeClr val="tx1"/>
                </a:solidFill>
                <a:latin typeface="Arial" charset="0"/>
                <a:ea typeface="ヒラギノ角ゴ Pro W3" charset="0"/>
                <a:cs typeface="ヒラギノ角ゴ Pro W3" charset="0"/>
              </a:defRPr>
            </a:lvl3pPr>
            <a:lvl4pPr marL="1600200" indent="-228600" eaLnBrk="0" hangingPunct="0">
              <a:defRPr u="sng">
                <a:solidFill>
                  <a:schemeClr val="tx1"/>
                </a:solidFill>
                <a:latin typeface="Arial" charset="0"/>
                <a:ea typeface="ヒラギノ角ゴ Pro W3" charset="0"/>
                <a:cs typeface="ヒラギノ角ゴ Pro W3" charset="0"/>
              </a:defRPr>
            </a:lvl4pPr>
            <a:lvl5pPr marL="2057400" indent="-228600" eaLnBrk="0" hangingPunct="0">
              <a:defRPr u="sng">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9pPr>
          </a:lstStyle>
          <a:p>
            <a:pPr algn="ctr" eaLnBrk="1" hangingPunct="1"/>
            <a:r>
              <a:rPr lang="it-IT" sz="1200" b="1" u="none">
                <a:solidFill>
                  <a:srgbClr val="000000"/>
                </a:solidFill>
              </a:rPr>
              <a:t>8%</a:t>
            </a:r>
            <a:endParaRPr lang="en-US" sz="1200" b="1" u="none">
              <a:solidFill>
                <a:srgbClr val="000000"/>
              </a:solidFill>
            </a:endParaRPr>
          </a:p>
        </p:txBody>
      </p:sp>
      <p:sp>
        <p:nvSpPr>
          <p:cNvPr id="59401" name="Text Box 12"/>
          <p:cNvSpPr txBox="1">
            <a:spLocks noChangeArrowheads="1"/>
          </p:cNvSpPr>
          <p:nvPr/>
        </p:nvSpPr>
        <p:spPr bwMode="auto">
          <a:xfrm>
            <a:off x="1981200" y="5611813"/>
            <a:ext cx="487363" cy="274637"/>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eaLnBrk="0" hangingPunct="0">
              <a:defRPr u="sng">
                <a:solidFill>
                  <a:schemeClr val="tx1"/>
                </a:solidFill>
                <a:latin typeface="Arial" charset="0"/>
                <a:ea typeface="ヒラギノ角ゴ Pro W3" charset="0"/>
                <a:cs typeface="ヒラギノ角ゴ Pro W3" charset="0"/>
              </a:defRPr>
            </a:lvl1pPr>
            <a:lvl2pPr marL="742950" indent="-285750" eaLnBrk="0" hangingPunct="0">
              <a:defRPr u="sng">
                <a:solidFill>
                  <a:schemeClr val="tx1"/>
                </a:solidFill>
                <a:latin typeface="Arial" charset="0"/>
                <a:ea typeface="ヒラギノ角ゴ Pro W3" charset="0"/>
                <a:cs typeface="ヒラギノ角ゴ Pro W3" charset="0"/>
              </a:defRPr>
            </a:lvl2pPr>
            <a:lvl3pPr marL="1143000" indent="-228600" eaLnBrk="0" hangingPunct="0">
              <a:defRPr u="sng">
                <a:solidFill>
                  <a:schemeClr val="tx1"/>
                </a:solidFill>
                <a:latin typeface="Arial" charset="0"/>
                <a:ea typeface="ヒラギノ角ゴ Pro W3" charset="0"/>
                <a:cs typeface="ヒラギノ角ゴ Pro W3" charset="0"/>
              </a:defRPr>
            </a:lvl3pPr>
            <a:lvl4pPr marL="1600200" indent="-228600" eaLnBrk="0" hangingPunct="0">
              <a:defRPr u="sng">
                <a:solidFill>
                  <a:schemeClr val="tx1"/>
                </a:solidFill>
                <a:latin typeface="Arial" charset="0"/>
                <a:ea typeface="ヒラギノ角ゴ Pro W3" charset="0"/>
                <a:cs typeface="ヒラギノ角ゴ Pro W3" charset="0"/>
              </a:defRPr>
            </a:lvl4pPr>
            <a:lvl5pPr marL="2057400" indent="-228600" eaLnBrk="0" hangingPunct="0">
              <a:defRPr u="sng">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9pPr>
          </a:lstStyle>
          <a:p>
            <a:pPr algn="ctr" eaLnBrk="1" hangingPunct="1"/>
            <a:r>
              <a:rPr lang="it-IT" sz="1200" b="1" u="none">
                <a:solidFill>
                  <a:srgbClr val="000000"/>
                </a:solidFill>
              </a:rPr>
              <a:t>14%</a:t>
            </a:r>
            <a:endParaRPr lang="en-US" sz="1200" b="1" u="none">
              <a:solidFill>
                <a:srgbClr val="000000"/>
              </a:solidFill>
            </a:endParaRPr>
          </a:p>
        </p:txBody>
      </p:sp>
      <p:sp>
        <p:nvSpPr>
          <p:cNvPr id="59402" name="Text Box 13"/>
          <p:cNvSpPr txBox="1">
            <a:spLocks noChangeArrowheads="1"/>
          </p:cNvSpPr>
          <p:nvPr/>
        </p:nvSpPr>
        <p:spPr bwMode="auto">
          <a:xfrm>
            <a:off x="2743200" y="5611813"/>
            <a:ext cx="487363" cy="274637"/>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eaLnBrk="0" hangingPunct="0">
              <a:defRPr u="sng">
                <a:solidFill>
                  <a:schemeClr val="tx1"/>
                </a:solidFill>
                <a:latin typeface="Arial" charset="0"/>
                <a:ea typeface="ヒラギノ角ゴ Pro W3" charset="0"/>
                <a:cs typeface="ヒラギノ角ゴ Pro W3" charset="0"/>
              </a:defRPr>
            </a:lvl1pPr>
            <a:lvl2pPr marL="742950" indent="-285750" eaLnBrk="0" hangingPunct="0">
              <a:defRPr u="sng">
                <a:solidFill>
                  <a:schemeClr val="tx1"/>
                </a:solidFill>
                <a:latin typeface="Arial" charset="0"/>
                <a:ea typeface="ヒラギノ角ゴ Pro W3" charset="0"/>
                <a:cs typeface="ヒラギノ角ゴ Pro W3" charset="0"/>
              </a:defRPr>
            </a:lvl2pPr>
            <a:lvl3pPr marL="1143000" indent="-228600" eaLnBrk="0" hangingPunct="0">
              <a:defRPr u="sng">
                <a:solidFill>
                  <a:schemeClr val="tx1"/>
                </a:solidFill>
                <a:latin typeface="Arial" charset="0"/>
                <a:ea typeface="ヒラギノ角ゴ Pro W3" charset="0"/>
                <a:cs typeface="ヒラギノ角ゴ Pro W3" charset="0"/>
              </a:defRPr>
            </a:lvl3pPr>
            <a:lvl4pPr marL="1600200" indent="-228600" eaLnBrk="0" hangingPunct="0">
              <a:defRPr u="sng">
                <a:solidFill>
                  <a:schemeClr val="tx1"/>
                </a:solidFill>
                <a:latin typeface="Arial" charset="0"/>
                <a:ea typeface="ヒラギノ角ゴ Pro W3" charset="0"/>
                <a:cs typeface="ヒラギノ角ゴ Pro W3" charset="0"/>
              </a:defRPr>
            </a:lvl4pPr>
            <a:lvl5pPr marL="2057400" indent="-228600" eaLnBrk="0" hangingPunct="0">
              <a:defRPr u="sng">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9pPr>
          </a:lstStyle>
          <a:p>
            <a:pPr algn="ctr" eaLnBrk="1" hangingPunct="1"/>
            <a:r>
              <a:rPr lang="it-IT" sz="1200" b="1" u="none">
                <a:solidFill>
                  <a:srgbClr val="000000"/>
                </a:solidFill>
              </a:rPr>
              <a:t>36%</a:t>
            </a:r>
            <a:endParaRPr lang="en-US" sz="1200" b="1" u="none">
              <a:solidFill>
                <a:srgbClr val="000000"/>
              </a:solidFill>
            </a:endParaRPr>
          </a:p>
        </p:txBody>
      </p:sp>
      <p:sp>
        <p:nvSpPr>
          <p:cNvPr id="59403" name="Text Box 14"/>
          <p:cNvSpPr txBox="1">
            <a:spLocks noChangeArrowheads="1"/>
          </p:cNvSpPr>
          <p:nvPr/>
        </p:nvSpPr>
        <p:spPr bwMode="auto">
          <a:xfrm>
            <a:off x="3733800" y="5611813"/>
            <a:ext cx="487363" cy="274637"/>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eaLnBrk="0" hangingPunct="0">
              <a:defRPr u="sng">
                <a:solidFill>
                  <a:schemeClr val="tx1"/>
                </a:solidFill>
                <a:latin typeface="Arial" charset="0"/>
                <a:ea typeface="ヒラギノ角ゴ Pro W3" charset="0"/>
                <a:cs typeface="ヒラギノ角ゴ Pro W3" charset="0"/>
              </a:defRPr>
            </a:lvl1pPr>
            <a:lvl2pPr marL="742950" indent="-285750" eaLnBrk="0" hangingPunct="0">
              <a:defRPr u="sng">
                <a:solidFill>
                  <a:schemeClr val="tx1"/>
                </a:solidFill>
                <a:latin typeface="Arial" charset="0"/>
                <a:ea typeface="ヒラギノ角ゴ Pro W3" charset="0"/>
                <a:cs typeface="ヒラギノ角ゴ Pro W3" charset="0"/>
              </a:defRPr>
            </a:lvl2pPr>
            <a:lvl3pPr marL="1143000" indent="-228600" eaLnBrk="0" hangingPunct="0">
              <a:defRPr u="sng">
                <a:solidFill>
                  <a:schemeClr val="tx1"/>
                </a:solidFill>
                <a:latin typeface="Arial" charset="0"/>
                <a:ea typeface="ヒラギノ角ゴ Pro W3" charset="0"/>
                <a:cs typeface="ヒラギノ角ゴ Pro W3" charset="0"/>
              </a:defRPr>
            </a:lvl3pPr>
            <a:lvl4pPr marL="1600200" indent="-228600" eaLnBrk="0" hangingPunct="0">
              <a:defRPr u="sng">
                <a:solidFill>
                  <a:schemeClr val="tx1"/>
                </a:solidFill>
                <a:latin typeface="Arial" charset="0"/>
                <a:ea typeface="ヒラギノ角ゴ Pro W3" charset="0"/>
                <a:cs typeface="ヒラギノ角ゴ Pro W3" charset="0"/>
              </a:defRPr>
            </a:lvl4pPr>
            <a:lvl5pPr marL="2057400" indent="-228600" eaLnBrk="0" hangingPunct="0">
              <a:defRPr u="sng">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9pPr>
          </a:lstStyle>
          <a:p>
            <a:pPr algn="ctr" eaLnBrk="1" hangingPunct="1"/>
            <a:r>
              <a:rPr lang="it-IT" sz="1200" b="1" u="none">
                <a:solidFill>
                  <a:srgbClr val="000000"/>
                </a:solidFill>
              </a:rPr>
              <a:t>11%</a:t>
            </a:r>
            <a:endParaRPr lang="en-US" sz="1200" b="1" u="none">
              <a:solidFill>
                <a:srgbClr val="000000"/>
              </a:solidFill>
            </a:endParaRPr>
          </a:p>
        </p:txBody>
      </p:sp>
      <p:sp>
        <p:nvSpPr>
          <p:cNvPr id="59404" name="Text Box 15"/>
          <p:cNvSpPr txBox="1">
            <a:spLocks noChangeArrowheads="1"/>
          </p:cNvSpPr>
          <p:nvPr/>
        </p:nvSpPr>
        <p:spPr bwMode="auto">
          <a:xfrm>
            <a:off x="4648200" y="5611813"/>
            <a:ext cx="487363" cy="274637"/>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eaLnBrk="0" hangingPunct="0">
              <a:defRPr u="sng">
                <a:solidFill>
                  <a:schemeClr val="tx1"/>
                </a:solidFill>
                <a:latin typeface="Arial" charset="0"/>
                <a:ea typeface="ヒラギノ角ゴ Pro W3" charset="0"/>
                <a:cs typeface="ヒラギノ角ゴ Pro W3" charset="0"/>
              </a:defRPr>
            </a:lvl1pPr>
            <a:lvl2pPr marL="742950" indent="-285750" eaLnBrk="0" hangingPunct="0">
              <a:defRPr u="sng">
                <a:solidFill>
                  <a:schemeClr val="tx1"/>
                </a:solidFill>
                <a:latin typeface="Arial" charset="0"/>
                <a:ea typeface="ヒラギノ角ゴ Pro W3" charset="0"/>
                <a:cs typeface="ヒラギノ角ゴ Pro W3" charset="0"/>
              </a:defRPr>
            </a:lvl2pPr>
            <a:lvl3pPr marL="1143000" indent="-228600" eaLnBrk="0" hangingPunct="0">
              <a:defRPr u="sng">
                <a:solidFill>
                  <a:schemeClr val="tx1"/>
                </a:solidFill>
                <a:latin typeface="Arial" charset="0"/>
                <a:ea typeface="ヒラギノ角ゴ Pro W3" charset="0"/>
                <a:cs typeface="ヒラギノ角ゴ Pro W3" charset="0"/>
              </a:defRPr>
            </a:lvl3pPr>
            <a:lvl4pPr marL="1600200" indent="-228600" eaLnBrk="0" hangingPunct="0">
              <a:defRPr u="sng">
                <a:solidFill>
                  <a:schemeClr val="tx1"/>
                </a:solidFill>
                <a:latin typeface="Arial" charset="0"/>
                <a:ea typeface="ヒラギノ角ゴ Pro W3" charset="0"/>
                <a:cs typeface="ヒラギノ角ゴ Pro W3" charset="0"/>
              </a:defRPr>
            </a:lvl4pPr>
            <a:lvl5pPr marL="2057400" indent="-228600" eaLnBrk="0" hangingPunct="0">
              <a:defRPr u="sng">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9pPr>
          </a:lstStyle>
          <a:p>
            <a:pPr algn="ctr" eaLnBrk="1" hangingPunct="1"/>
            <a:r>
              <a:rPr lang="it-IT" sz="1200" b="1" u="none">
                <a:solidFill>
                  <a:srgbClr val="000000"/>
                </a:solidFill>
              </a:rPr>
              <a:t>27%</a:t>
            </a:r>
            <a:endParaRPr lang="en-US" sz="1200" b="1" u="none">
              <a:solidFill>
                <a:srgbClr val="000000"/>
              </a:solidFill>
            </a:endParaRPr>
          </a:p>
        </p:txBody>
      </p:sp>
      <p:sp>
        <p:nvSpPr>
          <p:cNvPr id="59405" name="Text Box 16"/>
          <p:cNvSpPr txBox="1">
            <a:spLocks noChangeArrowheads="1"/>
          </p:cNvSpPr>
          <p:nvPr/>
        </p:nvSpPr>
        <p:spPr bwMode="auto">
          <a:xfrm>
            <a:off x="5562600" y="5611813"/>
            <a:ext cx="403225" cy="274637"/>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eaLnBrk="0" hangingPunct="0">
              <a:defRPr u="sng">
                <a:solidFill>
                  <a:schemeClr val="tx1"/>
                </a:solidFill>
                <a:latin typeface="Arial" charset="0"/>
                <a:ea typeface="ヒラギノ角ゴ Pro W3" charset="0"/>
                <a:cs typeface="ヒラギノ角ゴ Pro W3" charset="0"/>
              </a:defRPr>
            </a:lvl1pPr>
            <a:lvl2pPr marL="742950" indent="-285750" eaLnBrk="0" hangingPunct="0">
              <a:defRPr u="sng">
                <a:solidFill>
                  <a:schemeClr val="tx1"/>
                </a:solidFill>
                <a:latin typeface="Arial" charset="0"/>
                <a:ea typeface="ヒラギノ角ゴ Pro W3" charset="0"/>
                <a:cs typeface="ヒラギノ角ゴ Pro W3" charset="0"/>
              </a:defRPr>
            </a:lvl2pPr>
            <a:lvl3pPr marL="1143000" indent="-228600" eaLnBrk="0" hangingPunct="0">
              <a:defRPr u="sng">
                <a:solidFill>
                  <a:schemeClr val="tx1"/>
                </a:solidFill>
                <a:latin typeface="Arial" charset="0"/>
                <a:ea typeface="ヒラギノ角ゴ Pro W3" charset="0"/>
                <a:cs typeface="ヒラギノ角ゴ Pro W3" charset="0"/>
              </a:defRPr>
            </a:lvl3pPr>
            <a:lvl4pPr marL="1600200" indent="-228600" eaLnBrk="0" hangingPunct="0">
              <a:defRPr u="sng">
                <a:solidFill>
                  <a:schemeClr val="tx1"/>
                </a:solidFill>
                <a:latin typeface="Arial" charset="0"/>
                <a:ea typeface="ヒラギノ角ゴ Pro W3" charset="0"/>
                <a:cs typeface="ヒラギノ角ゴ Pro W3" charset="0"/>
              </a:defRPr>
            </a:lvl4pPr>
            <a:lvl5pPr marL="2057400" indent="-228600" eaLnBrk="0" hangingPunct="0">
              <a:defRPr u="sng">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u="sng">
                <a:solidFill>
                  <a:schemeClr val="tx1"/>
                </a:solidFill>
                <a:latin typeface="Arial" charset="0"/>
                <a:ea typeface="ヒラギノ角ゴ Pro W3" charset="0"/>
                <a:cs typeface="ヒラギノ角ゴ Pro W3" charset="0"/>
              </a:defRPr>
            </a:lvl9pPr>
          </a:lstStyle>
          <a:p>
            <a:pPr algn="ctr" eaLnBrk="1" hangingPunct="1"/>
            <a:r>
              <a:rPr lang="it-IT" sz="1200" b="1" u="none">
                <a:solidFill>
                  <a:srgbClr val="000000"/>
                </a:solidFill>
              </a:rPr>
              <a:t>1%</a:t>
            </a:r>
            <a:endParaRPr lang="en-US" sz="1200" b="1" u="none">
              <a:solidFill>
                <a:srgbClr val="000000"/>
              </a:solidFill>
            </a:endParaRPr>
          </a:p>
        </p:txBody>
      </p:sp>
      <p:sp>
        <p:nvSpPr>
          <p:cNvPr id="59406" name="Rectangle 17"/>
          <p:cNvSpPr>
            <a:spLocks noChangeArrowheads="1"/>
          </p:cNvSpPr>
          <p:nvPr/>
        </p:nvSpPr>
        <p:spPr bwMode="auto">
          <a:xfrm>
            <a:off x="6473259" y="2800350"/>
            <a:ext cx="2495094"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it-IT" sz="1200" u="none" dirty="0">
                <a:solidFill>
                  <a:srgbClr val="FFFFFF"/>
                </a:solidFill>
              </a:rPr>
              <a:t>BTK: 74% of 2893 </a:t>
            </a:r>
            <a:r>
              <a:rPr lang="it-IT" sz="1200" u="none" dirty="0" err="1">
                <a:solidFill>
                  <a:srgbClr val="FFFFFF"/>
                </a:solidFill>
              </a:rPr>
              <a:t>lesions</a:t>
            </a:r>
            <a:r>
              <a:rPr lang="it-IT" sz="1200" u="none" dirty="0">
                <a:solidFill>
                  <a:srgbClr val="FFFFFF"/>
                </a:solidFill>
              </a:rPr>
              <a:t> from</a:t>
            </a:r>
          </a:p>
          <a:p>
            <a:pPr algn="ctr"/>
            <a:r>
              <a:rPr lang="en-US" sz="1200" u="none" dirty="0">
                <a:solidFill>
                  <a:srgbClr val="FFFFFF"/>
                </a:solidFill>
              </a:rPr>
              <a:t>417 consecutive CLI diabetic subjects</a:t>
            </a:r>
          </a:p>
          <a:p>
            <a:pPr algn="ctr"/>
            <a:r>
              <a:rPr lang="en-US" sz="1200" u="none" dirty="0">
                <a:solidFill>
                  <a:srgbClr val="FFFFFF"/>
                </a:solidFill>
              </a:rPr>
              <a:t>with ischemic foot ulcer</a:t>
            </a:r>
          </a:p>
        </p:txBody>
      </p:sp>
      <p:sp>
        <p:nvSpPr>
          <p:cNvPr id="17" name="Rectangle 6"/>
          <p:cNvSpPr>
            <a:spLocks noChangeArrowheads="1"/>
          </p:cNvSpPr>
          <p:nvPr/>
        </p:nvSpPr>
        <p:spPr bwMode="auto">
          <a:xfrm>
            <a:off x="338669" y="186270"/>
            <a:ext cx="8483600" cy="1185330"/>
          </a:xfrm>
          <a:prstGeom prst="rect">
            <a:avLst/>
          </a:prstGeom>
          <a:solidFill>
            <a:schemeClr val="tx1">
              <a:lumMod val="65000"/>
              <a:lumOff val="35000"/>
            </a:schemeClr>
          </a:solidFill>
          <a:ln>
            <a:solidFill>
              <a:srgbClr val="FF0000"/>
            </a:solidFill>
          </a:ln>
          <a:effectLst/>
          <a:extLst/>
        </p:spPr>
        <p:txBody>
          <a:bodyPr anchor="t"/>
          <a:lstStyle/>
          <a:p>
            <a:pPr algn="ctr">
              <a:lnSpc>
                <a:spcPct val="110000"/>
              </a:lnSpc>
            </a:pPr>
            <a:r>
              <a:rPr lang="it-IT" sz="3200" dirty="0">
                <a:solidFill>
                  <a:srgbClr val="FFFF00"/>
                </a:solidFill>
                <a:latin typeface="Sylfaen"/>
                <a:ea typeface="ヒラギノ角ゴ Pro W3" charset="0"/>
                <a:cs typeface="Sylfaen"/>
              </a:rPr>
              <a:t>CLI and </a:t>
            </a:r>
            <a:r>
              <a:rPr lang="it-IT" sz="3200" dirty="0" err="1">
                <a:solidFill>
                  <a:srgbClr val="FFFF00"/>
                </a:solidFill>
                <a:latin typeface="Sylfaen"/>
                <a:ea typeface="ヒラギノ角ゴ Pro W3" charset="0"/>
                <a:cs typeface="Sylfaen"/>
              </a:rPr>
              <a:t>Diabetes</a:t>
            </a:r>
            <a:r>
              <a:rPr lang="it-IT" sz="3200" dirty="0">
                <a:solidFill>
                  <a:srgbClr val="FFFF00"/>
                </a:solidFill>
                <a:latin typeface="Sylfaen"/>
                <a:ea typeface="ヒラギノ角ゴ Pro W3" charset="0"/>
                <a:cs typeface="Sylfaen"/>
              </a:rPr>
              <a:t>: </a:t>
            </a:r>
            <a:r>
              <a:rPr lang="it-IT" sz="3200" dirty="0" err="1">
                <a:solidFill>
                  <a:srgbClr val="FFFF00"/>
                </a:solidFill>
                <a:latin typeface="Sylfaen"/>
                <a:ea typeface="ヒラギノ角ゴ Pro W3" charset="0"/>
                <a:cs typeface="Sylfaen"/>
              </a:rPr>
              <a:t>disease</a:t>
            </a:r>
            <a:r>
              <a:rPr lang="it-IT" sz="3200" dirty="0">
                <a:solidFill>
                  <a:srgbClr val="FFFF00"/>
                </a:solidFill>
                <a:latin typeface="Sylfaen"/>
                <a:ea typeface="ヒラギノ角ゴ Pro W3" charset="0"/>
                <a:cs typeface="Sylfaen"/>
              </a:rPr>
              <a:t> </a:t>
            </a:r>
            <a:r>
              <a:rPr lang="it-IT" sz="3200" dirty="0" err="1">
                <a:solidFill>
                  <a:srgbClr val="FFFF00"/>
                </a:solidFill>
                <a:latin typeface="Sylfaen"/>
                <a:ea typeface="ヒラギノ角ゴ Pro W3" charset="0"/>
                <a:cs typeface="Sylfaen"/>
              </a:rPr>
              <a:t>extension</a:t>
            </a:r>
            <a:r>
              <a:rPr lang="it-IT" sz="3200" dirty="0">
                <a:solidFill>
                  <a:srgbClr val="FFFF00"/>
                </a:solidFill>
                <a:latin typeface="Sylfaen"/>
                <a:ea typeface="ヒラギノ角ゴ Pro W3" charset="0"/>
                <a:cs typeface="Sylfaen"/>
              </a:rPr>
              <a:t> and </a:t>
            </a:r>
            <a:r>
              <a:rPr lang="it-IT" sz="3200" dirty="0" err="1">
                <a:solidFill>
                  <a:srgbClr val="FFFF00"/>
                </a:solidFill>
                <a:latin typeface="Sylfaen"/>
                <a:ea typeface="ヒラギノ角ゴ Pro W3" charset="0"/>
                <a:cs typeface="Sylfaen"/>
              </a:rPr>
              <a:t>distribution</a:t>
            </a:r>
            <a:endParaRPr lang="it-IT" sz="3200" dirty="0">
              <a:solidFill>
                <a:srgbClr val="FFFF00"/>
              </a:solidFill>
              <a:latin typeface="Sylfaen"/>
              <a:cs typeface="Sylfaen"/>
            </a:endParaRPr>
          </a:p>
        </p:txBody>
      </p:sp>
    </p:spTree>
    <p:extLst>
      <p:ext uri="{BB962C8B-B14F-4D97-AF65-F5344CB8AC3E}">
        <p14:creationId xmlns:p14="http://schemas.microsoft.com/office/powerpoint/2010/main" val="34667548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830403942"/>
              </p:ext>
            </p:extLst>
          </p:nvPr>
        </p:nvGraphicFramePr>
        <p:xfrm>
          <a:off x="184536" y="1115088"/>
          <a:ext cx="8458472" cy="5518506"/>
        </p:xfrm>
        <a:graphic>
          <a:graphicData uri="http://schemas.openxmlformats.org/drawingml/2006/table">
            <a:tbl>
              <a:tblPr firstRow="1" bandRow="1">
                <a:tableStyleId>{5C22544A-7EE6-4342-B048-85BDC9FD1C3A}</a:tableStyleId>
              </a:tblPr>
              <a:tblGrid>
                <a:gridCol w="1465872"/>
                <a:gridCol w="643819"/>
                <a:gridCol w="1054846"/>
                <a:gridCol w="1054846"/>
                <a:gridCol w="1054846"/>
                <a:gridCol w="1054846"/>
                <a:gridCol w="1054846"/>
                <a:gridCol w="1074551"/>
              </a:tblGrid>
              <a:tr h="288573">
                <a:tc>
                  <a:txBody>
                    <a:bodyPr/>
                    <a:lstStyle/>
                    <a:p>
                      <a:pPr>
                        <a:spcAft>
                          <a:spcPts val="0"/>
                        </a:spcAft>
                      </a:pPr>
                      <a:r>
                        <a:rPr lang="en-US" sz="800" dirty="0">
                          <a:solidFill>
                            <a:schemeClr val="bg1"/>
                          </a:solidFill>
                          <a:effectLst/>
                          <a:latin typeface="Sylfaen"/>
                          <a:ea typeface="ＭＳ 明朝"/>
                          <a:cs typeface="Sylfaen"/>
                        </a:rPr>
                        <a:t>Author/trial/journal</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year</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device</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lesion length (mm)</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number of devices used</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lesion number</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CLI (%)</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Ruth 5 (%)</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a:solidFill>
                            <a:schemeClr val="bg1"/>
                          </a:solidFill>
                          <a:effectLst/>
                          <a:latin typeface="Sylfaen"/>
                          <a:ea typeface="ＭＳ 明朝"/>
                          <a:cs typeface="Sylfaen"/>
                        </a:rPr>
                        <a:t>Peeters</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2005</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AMS</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11</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100</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55</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r>
              <a:tr h="288573">
                <a:tc>
                  <a:txBody>
                    <a:bodyPr/>
                    <a:lstStyle/>
                    <a:p>
                      <a:pPr>
                        <a:spcAft>
                          <a:spcPts val="0"/>
                        </a:spcAft>
                      </a:pPr>
                      <a:r>
                        <a:rPr lang="en-US" sz="800" dirty="0" err="1">
                          <a:solidFill>
                            <a:schemeClr val="bg1"/>
                          </a:solidFill>
                          <a:effectLst/>
                          <a:latin typeface="Sylfaen"/>
                          <a:ea typeface="ＭＳ 明朝"/>
                          <a:cs typeface="Sylfaen"/>
                        </a:rPr>
                        <a:t>Boisiers</a:t>
                      </a:r>
                      <a:r>
                        <a:rPr lang="en-US" sz="800" dirty="0">
                          <a:solidFill>
                            <a:schemeClr val="bg1"/>
                          </a:solidFill>
                          <a:effectLst/>
                          <a:latin typeface="Sylfaen"/>
                          <a:ea typeface="ＭＳ 明朝"/>
                          <a:cs typeface="Sylfaen"/>
                        </a:rPr>
                        <a:t> AMS Insight </a:t>
                      </a:r>
                      <a:r>
                        <a:rPr lang="en-US" sz="800" dirty="0" err="1">
                          <a:solidFill>
                            <a:schemeClr val="bg1"/>
                          </a:solidFill>
                          <a:effectLst/>
                          <a:latin typeface="Sylfaen"/>
                          <a:ea typeface="ＭＳ 明朝"/>
                          <a:cs typeface="Sylfaen"/>
                        </a:rPr>
                        <a:t>Cardiov</a:t>
                      </a:r>
                      <a:r>
                        <a:rPr lang="en-US" sz="800" dirty="0">
                          <a:solidFill>
                            <a:schemeClr val="bg1"/>
                          </a:solidFill>
                          <a:effectLst/>
                          <a:latin typeface="Sylfaen"/>
                          <a:ea typeface="ＭＳ 明朝"/>
                          <a:cs typeface="Sylfaen"/>
                        </a:rPr>
                        <a:t> </a:t>
                      </a:r>
                      <a:r>
                        <a:rPr lang="en-US" sz="800" dirty="0" err="1">
                          <a:solidFill>
                            <a:schemeClr val="bg1"/>
                          </a:solidFill>
                          <a:effectLst/>
                          <a:latin typeface="Sylfaen"/>
                          <a:ea typeface="ＭＳ 明朝"/>
                          <a:cs typeface="Sylfaen"/>
                        </a:rPr>
                        <a:t>Interv</a:t>
                      </a:r>
                      <a:r>
                        <a:rPr lang="en-US" sz="800" dirty="0">
                          <a:solidFill>
                            <a:schemeClr val="bg1"/>
                          </a:solidFill>
                          <a:effectLst/>
                          <a:latin typeface="Sylfaen"/>
                          <a:ea typeface="ＭＳ 明朝"/>
                          <a:cs typeface="Sylfaen"/>
                        </a:rPr>
                        <a:t> </a:t>
                      </a:r>
                      <a:r>
                        <a:rPr lang="en-US" sz="800" dirty="0" err="1">
                          <a:solidFill>
                            <a:schemeClr val="bg1"/>
                          </a:solidFill>
                          <a:effectLst/>
                          <a:latin typeface="Sylfaen"/>
                          <a:ea typeface="ＭＳ 明朝"/>
                          <a:cs typeface="Sylfaen"/>
                        </a:rPr>
                        <a:t>Radiol</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2008</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AMS/POBA</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10.6/12</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74/75</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73</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54014">
                <a:tc>
                  <a:txBody>
                    <a:bodyPr/>
                    <a:lstStyle/>
                    <a:p>
                      <a:pPr>
                        <a:spcAft>
                          <a:spcPts val="0"/>
                        </a:spcAft>
                      </a:pPr>
                      <a:r>
                        <a:rPr lang="en-US" sz="800">
                          <a:solidFill>
                            <a:schemeClr val="bg1"/>
                          </a:solidFill>
                          <a:effectLst/>
                          <a:latin typeface="Sylfaen"/>
                          <a:ea typeface="ＭＳ 明朝"/>
                          <a:cs typeface="Sylfaen"/>
                        </a:rPr>
                        <a:t>Boisiers DESTINY J Vasc Surg </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2012</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EES/BMS</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15.9 +/-10.2 vs 18.9+/-10 </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86/92</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78/76</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50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76026">
                <a:tc>
                  <a:txBody>
                    <a:bodyPr/>
                    <a:lstStyle/>
                    <a:p>
                      <a:pPr>
                        <a:spcAft>
                          <a:spcPts val="0"/>
                        </a:spcAft>
                      </a:pPr>
                      <a:r>
                        <a:rPr lang="en-US" sz="800" dirty="0" err="1">
                          <a:solidFill>
                            <a:schemeClr val="bg1"/>
                          </a:solidFill>
                          <a:effectLst/>
                          <a:latin typeface="Sylfaen"/>
                          <a:ea typeface="ＭＳ 明朝"/>
                          <a:cs typeface="Sylfaen"/>
                        </a:rPr>
                        <a:t>Karnabatidis</a:t>
                      </a:r>
                      <a:r>
                        <a:rPr lang="en-US" sz="800" dirty="0">
                          <a:solidFill>
                            <a:schemeClr val="bg1"/>
                          </a:solidFill>
                          <a:effectLst/>
                          <a:latin typeface="Sylfaen"/>
                          <a:ea typeface="ＭＳ 明朝"/>
                          <a:cs typeface="Sylfaen"/>
                        </a:rPr>
                        <a:t> J </a:t>
                      </a:r>
                      <a:r>
                        <a:rPr lang="en-US" sz="800" dirty="0" err="1">
                          <a:solidFill>
                            <a:schemeClr val="bg1"/>
                          </a:solidFill>
                          <a:effectLst/>
                          <a:latin typeface="Sylfaen"/>
                          <a:ea typeface="ＭＳ 明朝"/>
                          <a:cs typeface="Sylfaen"/>
                        </a:rPr>
                        <a:t>Endov</a:t>
                      </a:r>
                      <a:r>
                        <a:rPr lang="en-US" sz="800" dirty="0">
                          <a:solidFill>
                            <a:schemeClr val="bg1"/>
                          </a:solidFill>
                          <a:effectLst/>
                          <a:latin typeface="Sylfaen"/>
                          <a:ea typeface="ＭＳ 明朝"/>
                          <a:cs typeface="Sylfaen"/>
                        </a:rPr>
                        <a:t> </a:t>
                      </a:r>
                      <a:r>
                        <a:rPr lang="en-US" sz="800" dirty="0" err="1">
                          <a:solidFill>
                            <a:schemeClr val="bg1"/>
                          </a:solidFill>
                          <a:effectLst/>
                          <a:latin typeface="Sylfaen"/>
                          <a:ea typeface="ＭＳ 明朝"/>
                          <a:cs typeface="Sylfaen"/>
                        </a:rPr>
                        <a:t>Th</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2011</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EES/POBA+/-BMS</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77+/-70 </a:t>
                      </a:r>
                      <a:r>
                        <a:rPr lang="en-US" sz="800" dirty="0" err="1">
                          <a:solidFill>
                            <a:schemeClr val="bg1"/>
                          </a:solidFill>
                          <a:effectLst/>
                          <a:latin typeface="Sylfaen"/>
                          <a:ea typeface="ＭＳ 明朝"/>
                          <a:cs typeface="Sylfaen"/>
                        </a:rPr>
                        <a:t>vs</a:t>
                      </a:r>
                      <a:r>
                        <a:rPr lang="en-US" sz="800" dirty="0">
                          <a:solidFill>
                            <a:schemeClr val="bg1"/>
                          </a:solidFill>
                          <a:effectLst/>
                          <a:latin typeface="Sylfaen"/>
                          <a:ea typeface="ＭＳ 明朝"/>
                          <a:cs typeface="Sylfaen"/>
                        </a:rPr>
                        <a:t> 77+/+67</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332/86</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102/72</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42</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76026">
                <a:tc>
                  <a:txBody>
                    <a:bodyPr/>
                    <a:lstStyle/>
                    <a:p>
                      <a:pPr>
                        <a:spcAft>
                          <a:spcPts val="0"/>
                        </a:spcAft>
                      </a:pPr>
                      <a:r>
                        <a:rPr lang="en-US" sz="800" dirty="0" err="1">
                          <a:solidFill>
                            <a:schemeClr val="bg1"/>
                          </a:solidFill>
                          <a:effectLst/>
                          <a:latin typeface="Sylfaen"/>
                          <a:ea typeface="ＭＳ 明朝"/>
                          <a:cs typeface="Sylfaen"/>
                        </a:rPr>
                        <a:t>Commeau</a:t>
                      </a:r>
                      <a:r>
                        <a:rPr lang="en-US" sz="800" dirty="0">
                          <a:solidFill>
                            <a:schemeClr val="bg1"/>
                          </a:solidFill>
                          <a:effectLst/>
                          <a:latin typeface="Sylfaen"/>
                          <a:ea typeface="ＭＳ 明朝"/>
                          <a:cs typeface="Sylfaen"/>
                        </a:rPr>
                        <a:t> CCI</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2006</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SES</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27.6 (stent)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62</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106</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87</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33</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a:solidFill>
                            <a:schemeClr val="bg1"/>
                          </a:solidFill>
                          <a:effectLst/>
                          <a:latin typeface="Sylfaen"/>
                          <a:ea typeface="ＭＳ 明朝"/>
                          <a:cs typeface="Sylfaen"/>
                        </a:rPr>
                        <a:t>Balzer J Cardiov Surg</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2010</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SES</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46+/-22</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341</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320</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100</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46</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dirty="0" err="1">
                          <a:solidFill>
                            <a:schemeClr val="bg1"/>
                          </a:solidFill>
                          <a:effectLst/>
                          <a:latin typeface="Sylfaen"/>
                          <a:ea typeface="ＭＳ 明朝"/>
                          <a:cs typeface="Sylfaen"/>
                        </a:rPr>
                        <a:t>Rastan</a:t>
                      </a:r>
                      <a:r>
                        <a:rPr lang="en-US" sz="800" dirty="0">
                          <a:solidFill>
                            <a:schemeClr val="bg1"/>
                          </a:solidFill>
                          <a:effectLst/>
                          <a:latin typeface="Sylfaen"/>
                          <a:ea typeface="ＭＳ 明朝"/>
                          <a:cs typeface="Sylfaen"/>
                        </a:rPr>
                        <a:t> EHJ</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2011</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SES/BMS</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31+/-9</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120/116</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161</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47</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41</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dirty="0" err="1">
                          <a:solidFill>
                            <a:schemeClr val="bg1"/>
                          </a:solidFill>
                          <a:effectLst/>
                          <a:latin typeface="Sylfaen"/>
                          <a:ea typeface="ＭＳ 明朝"/>
                          <a:cs typeface="Sylfaen"/>
                        </a:rPr>
                        <a:t>Scheinert</a:t>
                      </a:r>
                      <a:r>
                        <a:rPr lang="en-US" sz="800" dirty="0">
                          <a:solidFill>
                            <a:schemeClr val="bg1"/>
                          </a:solidFill>
                          <a:effectLst/>
                          <a:latin typeface="Sylfaen"/>
                          <a:ea typeface="ＭＳ 明朝"/>
                          <a:cs typeface="Sylfaen"/>
                        </a:rPr>
                        <a:t> </a:t>
                      </a:r>
                      <a:r>
                        <a:rPr lang="en-US" sz="800" dirty="0" err="1">
                          <a:solidFill>
                            <a:schemeClr val="bg1"/>
                          </a:solidFill>
                          <a:effectLst/>
                          <a:latin typeface="Sylfaen"/>
                          <a:ea typeface="ＭＳ 明朝"/>
                          <a:cs typeface="Sylfaen"/>
                        </a:rPr>
                        <a:t>Euroint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2006</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SES/BMS</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&lt;33 mm</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30/30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60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63</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37</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dirty="0" err="1">
                          <a:solidFill>
                            <a:schemeClr val="bg1"/>
                          </a:solidFill>
                          <a:effectLst/>
                          <a:latin typeface="Sylfaen"/>
                          <a:ea typeface="ＭＳ 明朝"/>
                          <a:cs typeface="Sylfaen"/>
                        </a:rPr>
                        <a:t>Siablis</a:t>
                      </a:r>
                      <a:r>
                        <a:rPr lang="en-US" sz="800" dirty="0">
                          <a:solidFill>
                            <a:schemeClr val="bg1"/>
                          </a:solidFill>
                          <a:effectLst/>
                          <a:latin typeface="Sylfaen"/>
                          <a:ea typeface="ＭＳ 明朝"/>
                          <a:cs typeface="Sylfaen"/>
                        </a:rPr>
                        <a:t> J </a:t>
                      </a:r>
                      <a:r>
                        <a:rPr lang="en-US" sz="800" dirty="0" err="1">
                          <a:solidFill>
                            <a:schemeClr val="bg1"/>
                          </a:solidFill>
                          <a:effectLst/>
                          <a:latin typeface="Sylfaen"/>
                          <a:ea typeface="ＭＳ 明朝"/>
                          <a:cs typeface="Sylfaen"/>
                        </a:rPr>
                        <a:t>Endov</a:t>
                      </a:r>
                      <a:r>
                        <a:rPr lang="en-US" sz="800" dirty="0">
                          <a:solidFill>
                            <a:schemeClr val="bg1"/>
                          </a:solidFill>
                          <a:effectLst/>
                          <a:latin typeface="Sylfaen"/>
                          <a:ea typeface="ＭＳ 明朝"/>
                          <a:cs typeface="Sylfaen"/>
                        </a:rPr>
                        <a:t> </a:t>
                      </a:r>
                      <a:r>
                        <a:rPr lang="en-US" sz="800" dirty="0" err="1">
                          <a:solidFill>
                            <a:schemeClr val="bg1"/>
                          </a:solidFill>
                          <a:effectLst/>
                          <a:latin typeface="Sylfaen"/>
                          <a:ea typeface="ＭＳ 明朝"/>
                          <a:cs typeface="Sylfaen"/>
                        </a:rPr>
                        <a:t>Th</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2007</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SES/BMS</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14/13</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66/65</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28</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a:solidFill>
                            <a:schemeClr val="bg1"/>
                          </a:solidFill>
                          <a:effectLst/>
                          <a:latin typeface="Sylfaen"/>
                          <a:ea typeface="ＭＳ 明朝"/>
                          <a:cs typeface="Sylfaen"/>
                        </a:rPr>
                        <a:t>Werner J Endov Th</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2012</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SES</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33.6+/-14.6</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201</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43</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32</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88573">
                <a:tc>
                  <a:txBody>
                    <a:bodyPr/>
                    <a:lstStyle/>
                    <a:p>
                      <a:pPr>
                        <a:spcAft>
                          <a:spcPts val="0"/>
                        </a:spcAft>
                      </a:pPr>
                      <a:r>
                        <a:rPr lang="en-US" sz="800" dirty="0" err="1">
                          <a:solidFill>
                            <a:schemeClr val="bg1"/>
                          </a:solidFill>
                          <a:effectLst/>
                          <a:latin typeface="Sylfaen"/>
                          <a:ea typeface="ＭＳ 明朝"/>
                          <a:cs typeface="Sylfaen"/>
                        </a:rPr>
                        <a:t>Scheinert</a:t>
                      </a:r>
                      <a:r>
                        <a:rPr lang="en-US" sz="800" dirty="0">
                          <a:solidFill>
                            <a:schemeClr val="bg1"/>
                          </a:solidFill>
                          <a:effectLst/>
                          <a:latin typeface="Sylfaen"/>
                          <a:ea typeface="ＭＳ 明朝"/>
                          <a:cs typeface="Sylfaen"/>
                        </a:rPr>
                        <a:t> ACHILLES JACC</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2012</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SES/POBA</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26.9+/20.9 </a:t>
                      </a:r>
                      <a:r>
                        <a:rPr lang="en-US" sz="800" dirty="0" err="1">
                          <a:solidFill>
                            <a:schemeClr val="bg1"/>
                          </a:solidFill>
                          <a:effectLst/>
                          <a:latin typeface="Sylfaen"/>
                          <a:ea typeface="ＭＳ 明朝"/>
                          <a:cs typeface="Sylfaen"/>
                        </a:rPr>
                        <a:t>vs</a:t>
                      </a:r>
                      <a:r>
                        <a:rPr lang="en-US" sz="800" dirty="0">
                          <a:solidFill>
                            <a:schemeClr val="bg1"/>
                          </a:solidFill>
                          <a:effectLst/>
                          <a:latin typeface="Sylfaen"/>
                          <a:ea typeface="ＭＳ 明朝"/>
                          <a:cs typeface="Sylfaen"/>
                        </a:rPr>
                        <a:t> 26.8+/-21.3</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410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113/115</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err="1">
                          <a:solidFill>
                            <a:schemeClr val="bg1"/>
                          </a:solidFill>
                          <a:effectLst/>
                          <a:latin typeface="Sylfaen"/>
                          <a:ea typeface="ＭＳ 明朝"/>
                          <a:cs typeface="Sylfaen"/>
                        </a:rPr>
                        <a:t>mandata</a:t>
                      </a:r>
                      <a:r>
                        <a:rPr lang="en-US" sz="800" dirty="0">
                          <a:solidFill>
                            <a:schemeClr val="bg1"/>
                          </a:solidFill>
                          <a:effectLst/>
                          <a:latin typeface="Sylfaen"/>
                          <a:ea typeface="ＭＳ 明朝"/>
                          <a:cs typeface="Sylfaen"/>
                        </a:rPr>
                        <a:t> email a </a:t>
                      </a:r>
                      <a:r>
                        <a:rPr lang="en-US" sz="800" dirty="0" err="1">
                          <a:solidFill>
                            <a:schemeClr val="bg1"/>
                          </a:solidFill>
                          <a:effectLst/>
                          <a:latin typeface="Sylfaen"/>
                          <a:ea typeface="ＭＳ 明朝"/>
                          <a:cs typeface="Sylfaen"/>
                        </a:rPr>
                        <a:t>Scheinert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 </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54014">
                <a:tc>
                  <a:txBody>
                    <a:bodyPr/>
                    <a:lstStyle/>
                    <a:p>
                      <a:pPr>
                        <a:spcAft>
                          <a:spcPts val="0"/>
                        </a:spcAft>
                      </a:pPr>
                      <a:r>
                        <a:rPr lang="en-US" sz="800" dirty="0" err="1">
                          <a:solidFill>
                            <a:schemeClr val="bg1"/>
                          </a:solidFill>
                          <a:effectLst/>
                          <a:latin typeface="Sylfaen"/>
                          <a:ea typeface="ＭＳ 明朝"/>
                          <a:cs typeface="Sylfaen"/>
                        </a:rPr>
                        <a:t>Feiring</a:t>
                      </a:r>
                      <a:r>
                        <a:rPr lang="en-US" sz="800" dirty="0">
                          <a:solidFill>
                            <a:schemeClr val="bg1"/>
                          </a:solidFill>
                          <a:effectLst/>
                          <a:latin typeface="Sylfaen"/>
                          <a:ea typeface="ＭＳ 明朝"/>
                          <a:cs typeface="Sylfaen"/>
                        </a:rPr>
                        <a:t> PARADISE JACC</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2010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DES</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26.9+/-5.8 (stent)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228</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118</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61 (31 Class 6)</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dirty="0">
                          <a:solidFill>
                            <a:schemeClr val="bg1"/>
                          </a:solidFill>
                          <a:effectLst/>
                          <a:latin typeface="Sylfaen"/>
                          <a:ea typeface="ＭＳ 明朝"/>
                          <a:cs typeface="Sylfaen"/>
                        </a:rPr>
                        <a:t>Grant CCI</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2008</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DES</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24.8+/-10.9</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17</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12</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50</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50</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a:solidFill>
                            <a:schemeClr val="bg1"/>
                          </a:solidFill>
                          <a:effectLst/>
                          <a:latin typeface="Sylfaen"/>
                          <a:ea typeface="ＭＳ 明朝"/>
                          <a:cs typeface="Sylfaen"/>
                        </a:rPr>
                        <a:t>Rosales CCI</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2008</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DES</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23</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tabLst>
                          <a:tab pos="313055" algn="l"/>
                        </a:tabLst>
                      </a:pPr>
                      <a:r>
                        <a:rPr lang="en-US" sz="800" dirty="0">
                          <a:solidFill>
                            <a:schemeClr val="bg1"/>
                          </a:solidFill>
                          <a:effectLst/>
                          <a:latin typeface="Sylfaen"/>
                          <a:ea typeface="ＭＳ 明朝"/>
                          <a:cs typeface="Sylfaen"/>
                        </a:rPr>
                        <a:t>41</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tabLst>
                          <a:tab pos="313055" algn="l"/>
                        </a:tabLst>
                      </a:pPr>
                      <a:r>
                        <a:rPr lang="en-US" sz="800" dirty="0">
                          <a:solidFill>
                            <a:schemeClr val="bg1"/>
                          </a:solidFill>
                          <a:effectLst/>
                          <a:latin typeface="Sylfaen"/>
                          <a:ea typeface="ＭＳ 明朝"/>
                          <a:cs typeface="Sylfaen"/>
                        </a:rPr>
                        <a:t>28</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tabLst>
                          <a:tab pos="313055" algn="l"/>
                        </a:tabLst>
                      </a:pPr>
                      <a:r>
                        <a:rPr lang="en-US" sz="800" dirty="0">
                          <a:solidFill>
                            <a:schemeClr val="bg1"/>
                          </a:solidFill>
                          <a:effectLst/>
                          <a:latin typeface="Sylfaen"/>
                          <a:ea typeface="ＭＳ 明朝"/>
                          <a:cs typeface="Sylfaen"/>
                        </a:rPr>
                        <a:t>100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tabLst>
                          <a:tab pos="313055" algn="l"/>
                        </a:tabLst>
                      </a:pPr>
                      <a:r>
                        <a:rPr lang="en-US" sz="800" dirty="0">
                          <a:solidFill>
                            <a:schemeClr val="bg1"/>
                          </a:solidFill>
                          <a:effectLst/>
                          <a:latin typeface="Sylfaen"/>
                          <a:ea typeface="ＭＳ 明朝"/>
                          <a:cs typeface="Sylfaen"/>
                        </a:rPr>
                        <a:t>50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dirty="0" err="1">
                          <a:solidFill>
                            <a:schemeClr val="bg1"/>
                          </a:solidFill>
                          <a:effectLst/>
                          <a:latin typeface="Sylfaen"/>
                          <a:ea typeface="ＭＳ 明朝"/>
                          <a:cs typeface="Sylfaen"/>
                        </a:rPr>
                        <a:t>Cioppa</a:t>
                      </a:r>
                      <a:r>
                        <a:rPr lang="en-US" sz="800" dirty="0">
                          <a:solidFill>
                            <a:schemeClr val="bg1"/>
                          </a:solidFill>
                          <a:effectLst/>
                          <a:latin typeface="Sylfaen"/>
                          <a:ea typeface="ＭＳ 明朝"/>
                          <a:cs typeface="Sylfaen"/>
                        </a:rPr>
                        <a:t> ?</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2008</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BMS</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72.2+/-11.7</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23</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95</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50</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dirty="0" err="1">
                          <a:solidFill>
                            <a:schemeClr val="bg1"/>
                          </a:solidFill>
                          <a:effectLst/>
                          <a:latin typeface="Sylfaen"/>
                          <a:ea typeface="ＭＳ 明朝"/>
                          <a:cs typeface="Sylfaen"/>
                        </a:rPr>
                        <a:t>Feiring</a:t>
                      </a:r>
                      <a:r>
                        <a:rPr lang="en-US" sz="800" dirty="0">
                          <a:solidFill>
                            <a:schemeClr val="bg1"/>
                          </a:solidFill>
                          <a:effectLst/>
                          <a:latin typeface="Sylfaen"/>
                          <a:ea typeface="ＭＳ 明朝"/>
                          <a:cs typeface="Sylfaen"/>
                        </a:rPr>
                        <a:t> JACC</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2004</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BMS</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197</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86</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68</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41413">
                <a:tc>
                  <a:txBody>
                    <a:bodyPr/>
                    <a:lstStyle/>
                    <a:p>
                      <a:pPr>
                        <a:spcAft>
                          <a:spcPts val="0"/>
                        </a:spcAft>
                      </a:pPr>
                      <a:r>
                        <a:rPr lang="en-US" sz="800" dirty="0" err="1">
                          <a:solidFill>
                            <a:schemeClr val="bg1"/>
                          </a:solidFill>
                          <a:effectLst/>
                          <a:latin typeface="Sylfaen"/>
                          <a:ea typeface="ＭＳ 明朝"/>
                          <a:cs typeface="Sylfaen"/>
                        </a:rPr>
                        <a:t>Deloose</a:t>
                      </a:r>
                      <a:r>
                        <a:rPr lang="en-US" sz="800" dirty="0">
                          <a:solidFill>
                            <a:schemeClr val="bg1"/>
                          </a:solidFill>
                          <a:effectLst/>
                          <a:latin typeface="Sylfaen"/>
                          <a:ea typeface="ＭＳ 明朝"/>
                          <a:cs typeface="Sylfaen"/>
                        </a:rPr>
                        <a:t> </a:t>
                      </a:r>
                      <a:r>
                        <a:rPr lang="en-US" sz="800" dirty="0" err="1">
                          <a:solidFill>
                            <a:schemeClr val="bg1"/>
                          </a:solidFill>
                          <a:effectLst/>
                          <a:latin typeface="Sylfaen"/>
                          <a:ea typeface="ＭＳ 明朝"/>
                          <a:cs typeface="Sylfaen"/>
                        </a:rPr>
                        <a:t>Euroint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2009</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BMS</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52.2</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50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56</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16</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dirty="0" err="1">
                          <a:solidFill>
                            <a:schemeClr val="bg1"/>
                          </a:solidFill>
                          <a:effectLst/>
                          <a:latin typeface="Sylfaen"/>
                          <a:ea typeface="ＭＳ 明朝"/>
                          <a:cs typeface="Sylfaen"/>
                        </a:rPr>
                        <a:t>Donas</a:t>
                      </a:r>
                      <a:r>
                        <a:rPr lang="en-US" sz="800" dirty="0">
                          <a:solidFill>
                            <a:schemeClr val="bg1"/>
                          </a:solidFill>
                          <a:effectLst/>
                          <a:latin typeface="Sylfaen"/>
                          <a:ea typeface="ＭＳ 明朝"/>
                          <a:cs typeface="Sylfaen"/>
                        </a:rPr>
                        <a:t> </a:t>
                      </a:r>
                      <a:r>
                        <a:rPr lang="en-US" sz="800" dirty="0" err="1">
                          <a:solidFill>
                            <a:schemeClr val="bg1"/>
                          </a:solidFill>
                          <a:effectLst/>
                          <a:latin typeface="Sylfaen"/>
                          <a:ea typeface="ＭＳ 明朝"/>
                          <a:cs typeface="Sylfaen"/>
                        </a:rPr>
                        <a:t>Eur</a:t>
                      </a:r>
                      <a:r>
                        <a:rPr lang="en-US" sz="800" dirty="0">
                          <a:solidFill>
                            <a:schemeClr val="bg1"/>
                          </a:solidFill>
                          <a:effectLst/>
                          <a:latin typeface="Sylfaen"/>
                          <a:ea typeface="ＭＳ 明朝"/>
                          <a:cs typeface="Sylfaen"/>
                        </a:rPr>
                        <a:t> J CV </a:t>
                      </a:r>
                      <a:r>
                        <a:rPr lang="en-US" sz="800" dirty="0" err="1">
                          <a:solidFill>
                            <a:schemeClr val="bg1"/>
                          </a:solidFill>
                          <a:effectLst/>
                          <a:latin typeface="Sylfaen"/>
                          <a:ea typeface="ＭＳ 明朝"/>
                          <a:cs typeface="Sylfaen"/>
                        </a:rPr>
                        <a:t>Surg</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2009</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BMS</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65+/-9</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38</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34</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56</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54014">
                <a:tc>
                  <a:txBody>
                    <a:bodyPr/>
                    <a:lstStyle/>
                    <a:p>
                      <a:pPr>
                        <a:spcAft>
                          <a:spcPts val="0"/>
                        </a:spcAft>
                      </a:pPr>
                      <a:r>
                        <a:rPr lang="en-US" sz="800" dirty="0">
                          <a:solidFill>
                            <a:schemeClr val="bg1"/>
                          </a:solidFill>
                          <a:effectLst/>
                          <a:latin typeface="Sylfaen"/>
                          <a:ea typeface="ＭＳ 明朝"/>
                          <a:cs typeface="Sylfaen"/>
                        </a:rPr>
                        <a:t>Rocha-Singh XCELL trial Viva 1 </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2010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BMS</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47+/-42</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140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82</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54014">
                <a:tc>
                  <a:txBody>
                    <a:bodyPr/>
                    <a:lstStyle/>
                    <a:p>
                      <a:pPr>
                        <a:spcAft>
                          <a:spcPts val="0"/>
                        </a:spcAft>
                      </a:pPr>
                      <a:r>
                        <a:rPr lang="en-US" sz="800" dirty="0" err="1">
                          <a:solidFill>
                            <a:schemeClr val="bg1"/>
                          </a:solidFill>
                          <a:effectLst/>
                          <a:latin typeface="Sylfaen"/>
                          <a:ea typeface="ＭＳ 明朝"/>
                          <a:cs typeface="Sylfaen"/>
                        </a:rPr>
                        <a:t>Krankenberg</a:t>
                      </a:r>
                      <a:r>
                        <a:rPr lang="en-US" sz="800" dirty="0">
                          <a:solidFill>
                            <a:schemeClr val="bg1"/>
                          </a:solidFill>
                          <a:effectLst/>
                          <a:latin typeface="Sylfaen"/>
                          <a:ea typeface="ＭＳ 明朝"/>
                          <a:cs typeface="Sylfaen"/>
                        </a:rPr>
                        <a:t> CCI</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2000-(05)</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POBA</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N/A</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181</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15771">
                <a:tc>
                  <a:txBody>
                    <a:bodyPr/>
                    <a:lstStyle/>
                    <a:p>
                      <a:pPr>
                        <a:spcAft>
                          <a:spcPts val="0"/>
                        </a:spcAft>
                      </a:pPr>
                      <a:r>
                        <a:rPr lang="en-US" sz="800" dirty="0">
                          <a:solidFill>
                            <a:schemeClr val="bg1"/>
                          </a:solidFill>
                          <a:effectLst/>
                          <a:latin typeface="Sylfaen"/>
                          <a:ea typeface="ＭＳ 明朝"/>
                          <a:cs typeface="Sylfaen"/>
                        </a:rPr>
                        <a:t>Schmidt JACC</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2011</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DEB</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173/183</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113 (?)</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a:solidFill>
                            <a:schemeClr val="bg1"/>
                          </a:solidFill>
                          <a:effectLst/>
                          <a:latin typeface="Sylfaen"/>
                          <a:ea typeface="ＭＳ 明朝"/>
                          <a:cs typeface="Sylfaen"/>
                        </a:rPr>
                        <a:t>113</a:t>
                      </a:r>
                      <a:endParaRPr lang="it-IT" sz="80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82</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64</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r h="254014">
                <a:tc>
                  <a:txBody>
                    <a:bodyPr/>
                    <a:lstStyle/>
                    <a:p>
                      <a:pPr>
                        <a:spcAft>
                          <a:spcPts val="0"/>
                        </a:spcAft>
                      </a:pPr>
                      <a:r>
                        <a:rPr lang="en-US" sz="800" dirty="0" err="1">
                          <a:solidFill>
                            <a:schemeClr val="bg1"/>
                          </a:solidFill>
                          <a:effectLst/>
                          <a:latin typeface="Sylfaen"/>
                          <a:ea typeface="ＭＳ 明朝"/>
                          <a:cs typeface="Sylfaen"/>
                        </a:rPr>
                        <a:t>Liistro</a:t>
                      </a:r>
                      <a:r>
                        <a:rPr lang="en-US" sz="800" dirty="0">
                          <a:solidFill>
                            <a:schemeClr val="bg1"/>
                          </a:solidFill>
                          <a:effectLst/>
                          <a:latin typeface="Sylfaen"/>
                          <a:ea typeface="ＭＳ 明朝"/>
                          <a:cs typeface="Sylfaen"/>
                        </a:rPr>
                        <a:t> DEBATE BTK TCT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2012</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DEB/POBA</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128+/-83 </a:t>
                      </a:r>
                      <a:r>
                        <a:rPr lang="en-US" sz="800" dirty="0" err="1">
                          <a:solidFill>
                            <a:schemeClr val="bg1"/>
                          </a:solidFill>
                          <a:effectLst/>
                          <a:latin typeface="Sylfaen"/>
                          <a:ea typeface="ＭＳ 明朝"/>
                          <a:cs typeface="Sylfaen"/>
                        </a:rPr>
                        <a:t>vs</a:t>
                      </a:r>
                      <a:r>
                        <a:rPr lang="en-US" sz="800" dirty="0">
                          <a:solidFill>
                            <a:schemeClr val="bg1"/>
                          </a:solidFill>
                          <a:effectLst/>
                          <a:latin typeface="Sylfaen"/>
                          <a:ea typeface="ＭＳ 明朝"/>
                          <a:cs typeface="Sylfaen"/>
                        </a:rPr>
                        <a:t> 130+/-79</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80/78</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100</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c>
                  <a:txBody>
                    <a:bodyPr/>
                    <a:lstStyle/>
                    <a:p>
                      <a:pPr algn="ctr">
                        <a:spcAft>
                          <a:spcPts val="0"/>
                        </a:spcAft>
                      </a:pPr>
                      <a:r>
                        <a:rPr lang="en-US" sz="800" dirty="0">
                          <a:solidFill>
                            <a:schemeClr val="bg1"/>
                          </a:solidFill>
                          <a:effectLst/>
                          <a:latin typeface="Sylfaen"/>
                          <a:ea typeface="ＭＳ 明朝"/>
                          <a:cs typeface="Sylfaen"/>
                        </a:rPr>
                        <a:t>?</a:t>
                      </a:r>
                      <a:endParaRPr lang="it-IT" sz="800" dirty="0">
                        <a:solidFill>
                          <a:schemeClr val="bg1"/>
                        </a:solidFill>
                        <a:effectLst/>
                        <a:latin typeface="Sylfaen"/>
                        <a:ea typeface="ＭＳ 明朝"/>
                        <a:cs typeface="Sylfaen"/>
                      </a:endParaRPr>
                    </a:p>
                  </a:txBody>
                  <a:tcPr marL="68580" marR="68580" marT="0" marB="0">
                    <a:solidFill>
                      <a:schemeClr val="bg1">
                        <a:lumMod val="50000"/>
                      </a:schemeClr>
                    </a:solidFill>
                  </a:tcPr>
                </a:tc>
              </a:tr>
            </a:tbl>
          </a:graphicData>
        </a:graphic>
      </p:graphicFrame>
      <p:sp>
        <p:nvSpPr>
          <p:cNvPr id="10" name="CasellaDiTesto 9"/>
          <p:cNvSpPr txBox="1"/>
          <p:nvPr/>
        </p:nvSpPr>
        <p:spPr>
          <a:xfrm>
            <a:off x="7216968" y="963295"/>
            <a:ext cx="1822444" cy="369332"/>
          </a:xfrm>
          <a:prstGeom prst="rect">
            <a:avLst/>
          </a:prstGeom>
          <a:solidFill>
            <a:schemeClr val="tx1">
              <a:lumMod val="50000"/>
              <a:lumOff val="50000"/>
            </a:schemeClr>
          </a:solidFill>
          <a:ln>
            <a:solidFill>
              <a:srgbClr val="FF0000"/>
            </a:solidFill>
          </a:ln>
        </p:spPr>
        <p:txBody>
          <a:bodyPr wrap="square" rtlCol="0">
            <a:spAutoFit/>
          </a:bodyPr>
          <a:lstStyle/>
          <a:p>
            <a:r>
              <a:rPr lang="it-IT" dirty="0" smtClean="0">
                <a:solidFill>
                  <a:schemeClr val="bg1"/>
                </a:solidFill>
                <a:latin typeface="Sylfaen"/>
                <a:cs typeface="Sylfaen"/>
              </a:rPr>
              <a:t>Rutherford 5,6</a:t>
            </a:r>
            <a:endParaRPr lang="it-IT" dirty="0">
              <a:solidFill>
                <a:schemeClr val="bg1"/>
              </a:solidFill>
              <a:latin typeface="Sylfaen"/>
              <a:cs typeface="Sylfaen"/>
            </a:endParaRPr>
          </a:p>
        </p:txBody>
      </p:sp>
      <p:sp>
        <p:nvSpPr>
          <p:cNvPr id="12" name="Rettangolo arrotondato 11"/>
          <p:cNvSpPr/>
          <p:nvPr/>
        </p:nvSpPr>
        <p:spPr>
          <a:xfrm>
            <a:off x="109478" y="1076032"/>
            <a:ext cx="8888349" cy="5706941"/>
          </a:xfrm>
          <a:prstGeom prst="roundRect">
            <a:avLst>
              <a:gd name="adj" fmla="val 4751"/>
            </a:avLst>
          </a:prstGeom>
          <a:solidFill>
            <a:schemeClr val="tx1">
              <a:lumMod val="65000"/>
              <a:lumOff val="35000"/>
              <a:alpha val="7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bg1">
                  <a:lumMod val="65000"/>
                </a:schemeClr>
              </a:solidFill>
            </a:endParaRPr>
          </a:p>
        </p:txBody>
      </p:sp>
      <p:pic>
        <p:nvPicPr>
          <p:cNvPr id="2" name="Immagine 1"/>
          <p:cNvPicPr>
            <a:picLocks noChangeAspect="1"/>
          </p:cNvPicPr>
          <p:nvPr/>
        </p:nvPicPr>
        <p:blipFill>
          <a:blip r:embed="rId2"/>
          <a:stretch>
            <a:fillRect/>
          </a:stretch>
        </p:blipFill>
        <p:spPr>
          <a:xfrm>
            <a:off x="5216525" y="149108"/>
            <a:ext cx="971550" cy="6633865"/>
          </a:xfrm>
          <a:prstGeom prst="rect">
            <a:avLst/>
          </a:prstGeom>
        </p:spPr>
      </p:pic>
      <p:cxnSp>
        <p:nvCxnSpPr>
          <p:cNvPr id="4" name="Connettore 1 3"/>
          <p:cNvCxnSpPr/>
          <p:nvPr/>
        </p:nvCxnSpPr>
        <p:spPr>
          <a:xfrm flipV="1">
            <a:off x="3413125" y="149108"/>
            <a:ext cx="1803400" cy="1183519"/>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3279775" y="6633594"/>
            <a:ext cx="1936750" cy="149379"/>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5" name="CasellaDiTesto 14"/>
          <p:cNvSpPr txBox="1"/>
          <p:nvPr/>
        </p:nvSpPr>
        <p:spPr>
          <a:xfrm>
            <a:off x="186263" y="6057514"/>
            <a:ext cx="4339891" cy="400110"/>
          </a:xfrm>
          <a:prstGeom prst="rect">
            <a:avLst/>
          </a:prstGeom>
          <a:noFill/>
        </p:spPr>
        <p:txBody>
          <a:bodyPr wrap="square" rtlCol="0">
            <a:spAutoFit/>
          </a:bodyPr>
          <a:lstStyle/>
          <a:p>
            <a:r>
              <a:rPr lang="it-IT" sz="2000" dirty="0" smtClean="0">
                <a:solidFill>
                  <a:srgbClr val="FFFFFF"/>
                </a:solidFill>
                <a:latin typeface="Sylfaen"/>
                <a:cs typeface="Sylfaen"/>
              </a:rPr>
              <a:t>Cortese CRT ‘13, </a:t>
            </a:r>
            <a:r>
              <a:rPr lang="it-IT" sz="2000" dirty="0" err="1" smtClean="0">
                <a:solidFill>
                  <a:srgbClr val="FFFFFF"/>
                </a:solidFill>
                <a:latin typeface="Sylfaen"/>
                <a:cs typeface="Sylfaen"/>
              </a:rPr>
              <a:t>unpublished</a:t>
            </a:r>
            <a:r>
              <a:rPr lang="it-IT" sz="2000" dirty="0" smtClean="0">
                <a:solidFill>
                  <a:srgbClr val="FFFFFF"/>
                </a:solidFill>
                <a:latin typeface="Sylfaen"/>
                <a:cs typeface="Sylfaen"/>
              </a:rPr>
              <a:t> data</a:t>
            </a:r>
            <a:endParaRPr lang="it-IT" sz="2000" dirty="0">
              <a:solidFill>
                <a:srgbClr val="FFFFFF"/>
              </a:solidFill>
              <a:latin typeface="Sylfaen"/>
              <a:cs typeface="Sylfaen"/>
            </a:endParaRPr>
          </a:p>
        </p:txBody>
      </p:sp>
      <p:sp>
        <p:nvSpPr>
          <p:cNvPr id="16" name="Rectangle 6"/>
          <p:cNvSpPr>
            <a:spLocks noChangeArrowheads="1"/>
          </p:cNvSpPr>
          <p:nvPr/>
        </p:nvSpPr>
        <p:spPr bwMode="auto">
          <a:xfrm>
            <a:off x="6323817" y="836295"/>
            <a:ext cx="2674010" cy="408449"/>
          </a:xfrm>
          <a:prstGeom prst="rect">
            <a:avLst/>
          </a:prstGeom>
          <a:solidFill>
            <a:schemeClr val="tx1">
              <a:lumMod val="65000"/>
              <a:lumOff val="35000"/>
            </a:schemeClr>
          </a:solidFill>
          <a:ln>
            <a:solidFill>
              <a:srgbClr val="FF6600"/>
            </a:solidFill>
          </a:ln>
          <a:effectLst/>
          <a:extLst/>
        </p:spPr>
        <p:txBody>
          <a:bodyPr/>
          <a:lstStyle/>
          <a:p>
            <a:pPr algn="ctr"/>
            <a:r>
              <a:rPr lang="it-IT" sz="2000" dirty="0" smtClean="0">
                <a:solidFill>
                  <a:schemeClr val="bg1"/>
                </a:solidFill>
                <a:latin typeface="Sylfaen"/>
                <a:cs typeface="Sylfaen"/>
              </a:rPr>
              <a:t>AMS </a:t>
            </a:r>
            <a:r>
              <a:rPr lang="it-IT" sz="2000" dirty="0" err="1" smtClean="0">
                <a:solidFill>
                  <a:schemeClr val="bg1"/>
                </a:solidFill>
                <a:latin typeface="Sylfaen"/>
                <a:cs typeface="Sylfaen"/>
              </a:rPr>
              <a:t>av</a:t>
            </a:r>
            <a:r>
              <a:rPr lang="it-IT" sz="2000" dirty="0" smtClean="0">
                <a:solidFill>
                  <a:schemeClr val="bg1"/>
                </a:solidFill>
                <a:latin typeface="Sylfaen"/>
                <a:cs typeface="Sylfaen"/>
              </a:rPr>
              <a:t>. LL 11 mm</a:t>
            </a:r>
            <a:endParaRPr lang="it-IT" sz="2000" dirty="0">
              <a:solidFill>
                <a:schemeClr val="bg1"/>
              </a:solidFill>
              <a:latin typeface="Sylfaen"/>
              <a:cs typeface="Sylfaen"/>
            </a:endParaRPr>
          </a:p>
        </p:txBody>
      </p:sp>
      <p:sp>
        <p:nvSpPr>
          <p:cNvPr id="17" name="Rectangle 6"/>
          <p:cNvSpPr>
            <a:spLocks noChangeArrowheads="1"/>
          </p:cNvSpPr>
          <p:nvPr/>
        </p:nvSpPr>
        <p:spPr bwMode="auto">
          <a:xfrm>
            <a:off x="6469990" y="3556101"/>
            <a:ext cx="2674010" cy="408449"/>
          </a:xfrm>
          <a:prstGeom prst="rect">
            <a:avLst/>
          </a:prstGeom>
          <a:solidFill>
            <a:schemeClr val="tx1">
              <a:lumMod val="65000"/>
              <a:lumOff val="35000"/>
            </a:schemeClr>
          </a:solidFill>
          <a:ln>
            <a:solidFill>
              <a:srgbClr val="FF6600"/>
            </a:solidFill>
          </a:ln>
          <a:effectLst/>
          <a:extLst/>
        </p:spPr>
        <p:txBody>
          <a:bodyPr/>
          <a:lstStyle/>
          <a:p>
            <a:pPr algn="ctr"/>
            <a:r>
              <a:rPr lang="it-IT" sz="2000" dirty="0" smtClean="0">
                <a:solidFill>
                  <a:schemeClr val="bg1"/>
                </a:solidFill>
                <a:latin typeface="Sylfaen"/>
                <a:cs typeface="Sylfaen"/>
              </a:rPr>
              <a:t>DES </a:t>
            </a:r>
            <a:r>
              <a:rPr lang="it-IT" sz="2000" dirty="0" err="1" smtClean="0">
                <a:solidFill>
                  <a:schemeClr val="bg1"/>
                </a:solidFill>
                <a:latin typeface="Sylfaen"/>
                <a:cs typeface="Sylfaen"/>
              </a:rPr>
              <a:t>av</a:t>
            </a:r>
            <a:r>
              <a:rPr lang="it-IT" sz="2000" dirty="0" smtClean="0">
                <a:solidFill>
                  <a:schemeClr val="bg1"/>
                </a:solidFill>
                <a:latin typeface="Sylfaen"/>
                <a:cs typeface="Sylfaen"/>
              </a:rPr>
              <a:t>. LL 38 mm</a:t>
            </a:r>
            <a:endParaRPr lang="it-IT" sz="2000" dirty="0">
              <a:solidFill>
                <a:schemeClr val="bg1"/>
              </a:solidFill>
              <a:latin typeface="Sylfaen"/>
              <a:cs typeface="Sylfaen"/>
            </a:endParaRPr>
          </a:p>
        </p:txBody>
      </p:sp>
      <p:sp>
        <p:nvSpPr>
          <p:cNvPr id="18" name="Rectangle 6"/>
          <p:cNvSpPr>
            <a:spLocks noChangeArrowheads="1"/>
          </p:cNvSpPr>
          <p:nvPr/>
        </p:nvSpPr>
        <p:spPr bwMode="auto">
          <a:xfrm>
            <a:off x="6394450" y="6271365"/>
            <a:ext cx="2674010" cy="408449"/>
          </a:xfrm>
          <a:prstGeom prst="rect">
            <a:avLst/>
          </a:prstGeom>
          <a:solidFill>
            <a:schemeClr val="tx1">
              <a:lumMod val="65000"/>
              <a:lumOff val="35000"/>
            </a:schemeClr>
          </a:solidFill>
          <a:ln>
            <a:solidFill>
              <a:srgbClr val="FF6600"/>
            </a:solidFill>
          </a:ln>
          <a:effectLst/>
          <a:extLst/>
        </p:spPr>
        <p:txBody>
          <a:bodyPr/>
          <a:lstStyle/>
          <a:p>
            <a:pPr algn="ctr"/>
            <a:r>
              <a:rPr lang="it-IT" sz="2000" dirty="0" smtClean="0">
                <a:solidFill>
                  <a:srgbClr val="FFFF00"/>
                </a:solidFill>
                <a:latin typeface="Sylfaen"/>
                <a:cs typeface="Sylfaen"/>
              </a:rPr>
              <a:t>DEB </a:t>
            </a:r>
            <a:r>
              <a:rPr lang="it-IT" sz="2000" dirty="0" err="1" smtClean="0">
                <a:solidFill>
                  <a:srgbClr val="FFFF00"/>
                </a:solidFill>
                <a:latin typeface="Sylfaen"/>
                <a:cs typeface="Sylfaen"/>
              </a:rPr>
              <a:t>av</a:t>
            </a:r>
            <a:r>
              <a:rPr lang="it-IT" sz="2000" dirty="0" smtClean="0">
                <a:solidFill>
                  <a:srgbClr val="FFFF00"/>
                </a:solidFill>
                <a:latin typeface="Sylfaen"/>
                <a:cs typeface="Sylfaen"/>
              </a:rPr>
              <a:t>. LL 238 mm!!!</a:t>
            </a:r>
            <a:endParaRPr lang="it-IT" sz="2000" dirty="0">
              <a:solidFill>
                <a:srgbClr val="FFFF00"/>
              </a:solidFill>
              <a:latin typeface="Sylfaen"/>
              <a:cs typeface="Sylfaen"/>
            </a:endParaRPr>
          </a:p>
        </p:txBody>
      </p:sp>
      <p:sp>
        <p:nvSpPr>
          <p:cNvPr id="19" name="Parentesi graffa chiusa 18"/>
          <p:cNvSpPr/>
          <p:nvPr/>
        </p:nvSpPr>
        <p:spPr>
          <a:xfrm>
            <a:off x="6188075" y="591213"/>
            <a:ext cx="158750" cy="741414"/>
          </a:xfrm>
          <a:prstGeom prst="righ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0" name="Parentesi graffa chiusa 19"/>
          <p:cNvSpPr/>
          <p:nvPr/>
        </p:nvSpPr>
        <p:spPr>
          <a:xfrm>
            <a:off x="6261100" y="1489738"/>
            <a:ext cx="62717" cy="4567776"/>
          </a:xfrm>
          <a:prstGeom prst="righ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1" name="Parentesi graffa chiusa 20"/>
          <p:cNvSpPr/>
          <p:nvPr/>
        </p:nvSpPr>
        <p:spPr>
          <a:xfrm>
            <a:off x="6244442" y="6116586"/>
            <a:ext cx="158750" cy="741414"/>
          </a:xfrm>
          <a:prstGeom prst="righ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 name="Rettangolo 5"/>
          <p:cNvSpPr/>
          <p:nvPr/>
        </p:nvSpPr>
        <p:spPr>
          <a:xfrm>
            <a:off x="0" y="0"/>
            <a:ext cx="9144000" cy="6858000"/>
          </a:xfrm>
          <a:prstGeom prst="rect">
            <a:avLst/>
          </a:prstGeom>
          <a:solidFill>
            <a:schemeClr val="tx1">
              <a:lumMod val="50000"/>
              <a:lumOff val="50000"/>
              <a:alpha val="5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aphicFrame>
        <p:nvGraphicFramePr>
          <p:cNvPr id="22" name="Grafico 21"/>
          <p:cNvGraphicFramePr>
            <a:graphicFrameLocks/>
          </p:cNvGraphicFramePr>
          <p:nvPr>
            <p:extLst>
              <p:ext uri="{D42A27DB-BD31-4B8C-83A1-F6EECF244321}">
                <p14:modId xmlns:p14="http://schemas.microsoft.com/office/powerpoint/2010/main" val="3665763763"/>
              </p:ext>
            </p:extLst>
          </p:nvPr>
        </p:nvGraphicFramePr>
        <p:xfrm>
          <a:off x="1033991" y="1183120"/>
          <a:ext cx="6569075" cy="474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67923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541338" y="1123950"/>
            <a:ext cx="67691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43" name="Line 4"/>
          <p:cNvSpPr>
            <a:spLocks noChangeShapeType="1"/>
          </p:cNvSpPr>
          <p:nvPr/>
        </p:nvSpPr>
        <p:spPr bwMode="auto">
          <a:xfrm>
            <a:off x="541338" y="1484313"/>
            <a:ext cx="67691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44" name="Rectangle 5"/>
          <p:cNvSpPr>
            <a:spLocks noChangeArrowheads="1"/>
          </p:cNvSpPr>
          <p:nvPr/>
        </p:nvSpPr>
        <p:spPr bwMode="auto">
          <a:xfrm>
            <a:off x="1333500" y="1123950"/>
            <a:ext cx="4752975" cy="360363"/>
          </a:xfrm>
          <a:prstGeom prst="rect">
            <a:avLst/>
          </a:prstGeom>
          <a:solidFill>
            <a:srgbClr val="FF0000">
              <a:alpha val="20000"/>
            </a:srgbClr>
          </a:solidFill>
          <a:ln w="28575">
            <a:solidFill>
              <a:srgbClr val="FF0000"/>
            </a:solidFill>
            <a:miter lim="800000"/>
            <a:headEnd/>
            <a:tailEnd/>
          </a:ln>
        </p:spPr>
        <p:txBody>
          <a:bodyPr wrap="none" anchor="ctr"/>
          <a:lstStyle/>
          <a:p>
            <a:pPr eaLnBrk="1" hangingPunct="1">
              <a:buClrTx/>
              <a:buSzTx/>
              <a:buFontTx/>
              <a:buChar char="•"/>
            </a:pPr>
            <a:endParaRPr kumimoji="0" lang="en-GB" sz="2200" b="0">
              <a:solidFill>
                <a:srgbClr val="5F5F5F"/>
              </a:solidFill>
            </a:endParaRPr>
          </a:p>
        </p:txBody>
      </p:sp>
      <p:sp>
        <p:nvSpPr>
          <p:cNvPr id="10245" name="Line 7"/>
          <p:cNvSpPr>
            <a:spLocks noChangeShapeType="1"/>
          </p:cNvSpPr>
          <p:nvPr/>
        </p:nvSpPr>
        <p:spPr bwMode="auto">
          <a:xfrm>
            <a:off x="539750" y="2420938"/>
            <a:ext cx="67691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46" name="Line 8"/>
          <p:cNvSpPr>
            <a:spLocks noChangeShapeType="1"/>
          </p:cNvSpPr>
          <p:nvPr/>
        </p:nvSpPr>
        <p:spPr bwMode="auto">
          <a:xfrm>
            <a:off x="539750" y="2781300"/>
            <a:ext cx="67691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47" name="Rectangle 9"/>
          <p:cNvSpPr>
            <a:spLocks noChangeArrowheads="1"/>
          </p:cNvSpPr>
          <p:nvPr/>
        </p:nvSpPr>
        <p:spPr bwMode="auto">
          <a:xfrm>
            <a:off x="3421063" y="2420938"/>
            <a:ext cx="574675" cy="360362"/>
          </a:xfrm>
          <a:prstGeom prst="rect">
            <a:avLst/>
          </a:prstGeom>
          <a:solidFill>
            <a:srgbClr val="FF0000">
              <a:alpha val="20000"/>
            </a:srgbClr>
          </a:solidFill>
          <a:ln w="28575">
            <a:solidFill>
              <a:srgbClr val="FF0000"/>
            </a:solidFill>
            <a:miter lim="800000"/>
            <a:headEnd/>
            <a:tailEnd/>
          </a:ln>
        </p:spPr>
        <p:txBody>
          <a:bodyPr wrap="none" anchor="ctr"/>
          <a:lstStyle/>
          <a:p>
            <a:pPr eaLnBrk="1" hangingPunct="1">
              <a:buClrTx/>
              <a:buSzTx/>
              <a:buFontTx/>
              <a:buChar char="•"/>
            </a:pPr>
            <a:endParaRPr kumimoji="0" lang="en-GB" sz="2200" b="0">
              <a:solidFill>
                <a:srgbClr val="5F5F5F"/>
              </a:solidFill>
            </a:endParaRPr>
          </a:p>
        </p:txBody>
      </p:sp>
      <p:sp>
        <p:nvSpPr>
          <p:cNvPr id="10248" name="Text Box 10"/>
          <p:cNvSpPr txBox="1">
            <a:spLocks noChangeArrowheads="1"/>
          </p:cNvSpPr>
          <p:nvPr/>
        </p:nvSpPr>
        <p:spPr bwMode="auto">
          <a:xfrm>
            <a:off x="2341563" y="2806700"/>
            <a:ext cx="273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kumimoji="1" sz="2800" b="1">
                <a:solidFill>
                  <a:schemeClr val="bg1"/>
                </a:solidFill>
                <a:latin typeface="Arial" pitchFamily="34" charset="0"/>
              </a:defRPr>
            </a:lvl1pPr>
            <a:lvl2pPr marL="742950" indent="-285750">
              <a:defRPr kumimoji="1" sz="2800" b="1">
                <a:solidFill>
                  <a:schemeClr val="bg1"/>
                </a:solidFill>
                <a:latin typeface="Arial" pitchFamily="34" charset="0"/>
              </a:defRPr>
            </a:lvl2pPr>
            <a:lvl3pPr marL="1143000" indent="-228600">
              <a:defRPr kumimoji="1" sz="2800" b="1">
                <a:solidFill>
                  <a:schemeClr val="bg1"/>
                </a:solidFill>
                <a:latin typeface="Arial" pitchFamily="34" charset="0"/>
              </a:defRPr>
            </a:lvl3pPr>
            <a:lvl4pPr marL="1600200" indent="-228600">
              <a:defRPr kumimoji="1" sz="2800" b="1">
                <a:solidFill>
                  <a:schemeClr val="bg1"/>
                </a:solidFill>
                <a:latin typeface="Arial" pitchFamily="34" charset="0"/>
              </a:defRPr>
            </a:lvl4pPr>
            <a:lvl5pPr marL="2057400" indent="-228600">
              <a:defRPr kumimoji="1" sz="2800" b="1">
                <a:solidFill>
                  <a:schemeClr val="bg1"/>
                </a:solidFill>
                <a:latin typeface="Arial" pitchFamily="34" charset="0"/>
              </a:defRPr>
            </a:lvl5pPr>
            <a:lvl6pPr marL="25146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6pPr>
            <a:lvl7pPr marL="29718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7pPr>
            <a:lvl8pPr marL="34290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8pPr>
            <a:lvl9pPr marL="38862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9pPr>
          </a:lstStyle>
          <a:p>
            <a:pPr eaLnBrk="1" hangingPunct="1">
              <a:spcBef>
                <a:spcPct val="50000"/>
              </a:spcBef>
              <a:buClrTx/>
              <a:buSzTx/>
              <a:buFontTx/>
              <a:buNone/>
            </a:pPr>
            <a:r>
              <a:rPr kumimoji="0" lang="nl-BE" sz="2400" b="0">
                <a:latin typeface="Sylfaen"/>
                <a:cs typeface="Sylfaen"/>
              </a:rPr>
              <a:t>Residual stenosis</a:t>
            </a:r>
            <a:endParaRPr kumimoji="0" lang="nl-NL" sz="2400" b="0">
              <a:latin typeface="Sylfaen"/>
              <a:cs typeface="Sylfaen"/>
            </a:endParaRPr>
          </a:p>
        </p:txBody>
      </p:sp>
      <p:sp>
        <p:nvSpPr>
          <p:cNvPr id="10249" name="Line 11"/>
          <p:cNvSpPr>
            <a:spLocks noChangeShapeType="1"/>
          </p:cNvSpPr>
          <p:nvPr/>
        </p:nvSpPr>
        <p:spPr bwMode="auto">
          <a:xfrm>
            <a:off x="3708400" y="1725613"/>
            <a:ext cx="0"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50" name="Text Box 12"/>
          <p:cNvSpPr txBox="1">
            <a:spLocks noChangeArrowheads="1"/>
          </p:cNvSpPr>
          <p:nvPr/>
        </p:nvSpPr>
        <p:spPr bwMode="auto">
          <a:xfrm>
            <a:off x="3852863" y="1701800"/>
            <a:ext cx="511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kumimoji="1" sz="2800" b="1">
                <a:solidFill>
                  <a:schemeClr val="bg1"/>
                </a:solidFill>
                <a:latin typeface="Arial" pitchFamily="34" charset="0"/>
              </a:defRPr>
            </a:lvl1pPr>
            <a:lvl2pPr marL="742950" indent="-285750">
              <a:defRPr kumimoji="1" sz="2800" b="1">
                <a:solidFill>
                  <a:schemeClr val="bg1"/>
                </a:solidFill>
                <a:latin typeface="Arial" pitchFamily="34" charset="0"/>
              </a:defRPr>
            </a:lvl2pPr>
            <a:lvl3pPr marL="1143000" indent="-228600">
              <a:defRPr kumimoji="1" sz="2800" b="1">
                <a:solidFill>
                  <a:schemeClr val="bg1"/>
                </a:solidFill>
                <a:latin typeface="Arial" pitchFamily="34" charset="0"/>
              </a:defRPr>
            </a:lvl3pPr>
            <a:lvl4pPr marL="1600200" indent="-228600">
              <a:defRPr kumimoji="1" sz="2800" b="1">
                <a:solidFill>
                  <a:schemeClr val="bg1"/>
                </a:solidFill>
                <a:latin typeface="Arial" pitchFamily="34" charset="0"/>
              </a:defRPr>
            </a:lvl4pPr>
            <a:lvl5pPr marL="2057400" indent="-228600">
              <a:defRPr kumimoji="1" sz="2800" b="1">
                <a:solidFill>
                  <a:schemeClr val="bg1"/>
                </a:solidFill>
                <a:latin typeface="Arial" pitchFamily="34" charset="0"/>
              </a:defRPr>
            </a:lvl5pPr>
            <a:lvl6pPr marL="25146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6pPr>
            <a:lvl7pPr marL="29718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7pPr>
            <a:lvl8pPr marL="34290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8pPr>
            <a:lvl9pPr marL="38862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9pPr>
          </a:lstStyle>
          <a:p>
            <a:pPr eaLnBrk="1" hangingPunct="1">
              <a:spcBef>
                <a:spcPct val="50000"/>
              </a:spcBef>
              <a:buClrTx/>
              <a:buSzTx/>
              <a:buFontTx/>
              <a:buNone/>
            </a:pPr>
            <a:r>
              <a:rPr kumimoji="0" lang="nl-BE" sz="2400" b="0" dirty="0">
                <a:latin typeface="Sylfaen"/>
                <a:cs typeface="Sylfaen"/>
              </a:rPr>
              <a:t>Balloon-angioplasty</a:t>
            </a:r>
            <a:endParaRPr kumimoji="0" lang="nl-NL" sz="2400" b="0" dirty="0">
              <a:latin typeface="Sylfaen"/>
              <a:cs typeface="Sylfaen"/>
            </a:endParaRPr>
          </a:p>
        </p:txBody>
      </p:sp>
      <p:sp>
        <p:nvSpPr>
          <p:cNvPr id="10251" name="Line 13"/>
          <p:cNvSpPr>
            <a:spLocks noChangeShapeType="1"/>
          </p:cNvSpPr>
          <p:nvPr/>
        </p:nvSpPr>
        <p:spPr bwMode="auto">
          <a:xfrm>
            <a:off x="3708400" y="3406775"/>
            <a:ext cx="0"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52" name="Text Box 14"/>
          <p:cNvSpPr txBox="1">
            <a:spLocks noChangeArrowheads="1"/>
          </p:cNvSpPr>
          <p:nvPr/>
        </p:nvSpPr>
        <p:spPr bwMode="auto">
          <a:xfrm>
            <a:off x="3852863" y="3382963"/>
            <a:ext cx="3671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kumimoji="1" sz="2800" b="1">
                <a:solidFill>
                  <a:schemeClr val="bg1"/>
                </a:solidFill>
                <a:latin typeface="Arial" pitchFamily="34" charset="0"/>
              </a:defRPr>
            </a:lvl1pPr>
            <a:lvl2pPr marL="742950" indent="-285750">
              <a:defRPr kumimoji="1" sz="2800" b="1">
                <a:solidFill>
                  <a:schemeClr val="bg1"/>
                </a:solidFill>
                <a:latin typeface="Arial" pitchFamily="34" charset="0"/>
              </a:defRPr>
            </a:lvl2pPr>
            <a:lvl3pPr marL="1143000" indent="-228600">
              <a:defRPr kumimoji="1" sz="2800" b="1">
                <a:solidFill>
                  <a:schemeClr val="bg1"/>
                </a:solidFill>
                <a:latin typeface="Arial" pitchFamily="34" charset="0"/>
              </a:defRPr>
            </a:lvl3pPr>
            <a:lvl4pPr marL="1600200" indent="-228600">
              <a:defRPr kumimoji="1" sz="2800" b="1">
                <a:solidFill>
                  <a:schemeClr val="bg1"/>
                </a:solidFill>
                <a:latin typeface="Arial" pitchFamily="34" charset="0"/>
              </a:defRPr>
            </a:lvl4pPr>
            <a:lvl5pPr marL="2057400" indent="-228600">
              <a:defRPr kumimoji="1" sz="2800" b="1">
                <a:solidFill>
                  <a:schemeClr val="bg1"/>
                </a:solidFill>
                <a:latin typeface="Arial" pitchFamily="34" charset="0"/>
              </a:defRPr>
            </a:lvl5pPr>
            <a:lvl6pPr marL="25146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6pPr>
            <a:lvl7pPr marL="29718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7pPr>
            <a:lvl8pPr marL="34290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8pPr>
            <a:lvl9pPr marL="38862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9pPr>
          </a:lstStyle>
          <a:p>
            <a:pPr eaLnBrk="1" hangingPunct="1">
              <a:spcBef>
                <a:spcPct val="50000"/>
              </a:spcBef>
              <a:buClrTx/>
              <a:buSzTx/>
              <a:buFontTx/>
              <a:buNone/>
            </a:pPr>
            <a:r>
              <a:rPr kumimoji="0" lang="nl-BE" sz="2400" b="0">
                <a:latin typeface="Sylfaen"/>
                <a:cs typeface="Sylfaen"/>
              </a:rPr>
              <a:t>Focal stenting with DES</a:t>
            </a:r>
            <a:endParaRPr kumimoji="0" lang="nl-NL" sz="2400" b="0">
              <a:latin typeface="Sylfaen"/>
              <a:cs typeface="Sylfaen"/>
            </a:endParaRPr>
          </a:p>
        </p:txBody>
      </p:sp>
      <p:sp>
        <p:nvSpPr>
          <p:cNvPr id="10253" name="Line 15"/>
          <p:cNvSpPr>
            <a:spLocks noChangeShapeType="1"/>
          </p:cNvSpPr>
          <p:nvPr/>
        </p:nvSpPr>
        <p:spPr bwMode="auto">
          <a:xfrm>
            <a:off x="541338" y="4318000"/>
            <a:ext cx="6769100" cy="15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54" name="Line 16"/>
          <p:cNvSpPr>
            <a:spLocks noChangeShapeType="1"/>
          </p:cNvSpPr>
          <p:nvPr/>
        </p:nvSpPr>
        <p:spPr bwMode="auto">
          <a:xfrm>
            <a:off x="541338" y="4678363"/>
            <a:ext cx="6769100" cy="15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55" name="Rectangle 17"/>
          <p:cNvSpPr>
            <a:spLocks noChangeArrowheads="1"/>
          </p:cNvSpPr>
          <p:nvPr/>
        </p:nvSpPr>
        <p:spPr bwMode="auto">
          <a:xfrm>
            <a:off x="3205163" y="4318000"/>
            <a:ext cx="1009650" cy="360363"/>
          </a:xfrm>
          <a:prstGeom prst="rect">
            <a:avLst/>
          </a:prstGeom>
          <a:noFill/>
          <a:ln w="28575">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Tx/>
              <a:buSzTx/>
              <a:buFontTx/>
              <a:buChar char="•"/>
            </a:pPr>
            <a:endParaRPr kumimoji="0" lang="en-GB" sz="2200" b="0">
              <a:solidFill>
                <a:srgbClr val="5F5F5F"/>
              </a:solidFill>
            </a:endParaRPr>
          </a:p>
        </p:txBody>
      </p:sp>
      <p:sp>
        <p:nvSpPr>
          <p:cNvPr id="10256" name="Line 18"/>
          <p:cNvSpPr>
            <a:spLocks noChangeShapeType="1"/>
          </p:cNvSpPr>
          <p:nvPr/>
        </p:nvSpPr>
        <p:spPr bwMode="auto">
          <a:xfrm flipV="1">
            <a:off x="3205163" y="4318000"/>
            <a:ext cx="360362" cy="287338"/>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57" name="Line 19"/>
          <p:cNvSpPr>
            <a:spLocks noChangeShapeType="1"/>
          </p:cNvSpPr>
          <p:nvPr/>
        </p:nvSpPr>
        <p:spPr bwMode="auto">
          <a:xfrm flipV="1">
            <a:off x="3276600" y="4318000"/>
            <a:ext cx="431800" cy="3603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58" name="Line 20"/>
          <p:cNvSpPr>
            <a:spLocks noChangeShapeType="1"/>
          </p:cNvSpPr>
          <p:nvPr/>
        </p:nvSpPr>
        <p:spPr bwMode="auto">
          <a:xfrm flipV="1">
            <a:off x="3421063" y="4318000"/>
            <a:ext cx="431800" cy="3603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59" name="Line 21"/>
          <p:cNvSpPr>
            <a:spLocks noChangeShapeType="1"/>
          </p:cNvSpPr>
          <p:nvPr/>
        </p:nvSpPr>
        <p:spPr bwMode="auto">
          <a:xfrm flipV="1">
            <a:off x="3565525" y="4318000"/>
            <a:ext cx="431800" cy="3603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0" name="Line 22"/>
          <p:cNvSpPr>
            <a:spLocks noChangeShapeType="1"/>
          </p:cNvSpPr>
          <p:nvPr/>
        </p:nvSpPr>
        <p:spPr bwMode="auto">
          <a:xfrm flipV="1">
            <a:off x="3708400" y="4318000"/>
            <a:ext cx="431800" cy="3603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1" name="Line 23"/>
          <p:cNvSpPr>
            <a:spLocks noChangeShapeType="1"/>
          </p:cNvSpPr>
          <p:nvPr/>
        </p:nvSpPr>
        <p:spPr bwMode="auto">
          <a:xfrm flipV="1">
            <a:off x="3852863" y="4389438"/>
            <a:ext cx="360362" cy="288925"/>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2" name="Line 24"/>
          <p:cNvSpPr>
            <a:spLocks noChangeShapeType="1"/>
          </p:cNvSpPr>
          <p:nvPr/>
        </p:nvSpPr>
        <p:spPr bwMode="auto">
          <a:xfrm flipV="1">
            <a:off x="3997325" y="4533900"/>
            <a:ext cx="215900" cy="1444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3" name="Line 25"/>
          <p:cNvSpPr>
            <a:spLocks noChangeShapeType="1"/>
          </p:cNvSpPr>
          <p:nvPr/>
        </p:nvSpPr>
        <p:spPr bwMode="auto">
          <a:xfrm flipV="1">
            <a:off x="3205163" y="4318000"/>
            <a:ext cx="215900" cy="1444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4" name="Line 26"/>
          <p:cNvSpPr>
            <a:spLocks noChangeShapeType="1"/>
          </p:cNvSpPr>
          <p:nvPr/>
        </p:nvSpPr>
        <p:spPr bwMode="auto">
          <a:xfrm flipH="1" flipV="1">
            <a:off x="3349625" y="4318000"/>
            <a:ext cx="431800" cy="3603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5" name="Line 27"/>
          <p:cNvSpPr>
            <a:spLocks noChangeShapeType="1"/>
          </p:cNvSpPr>
          <p:nvPr/>
        </p:nvSpPr>
        <p:spPr bwMode="auto">
          <a:xfrm flipH="1" flipV="1">
            <a:off x="3494088" y="4318000"/>
            <a:ext cx="431800" cy="3603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6" name="Line 28"/>
          <p:cNvSpPr>
            <a:spLocks noChangeShapeType="1"/>
          </p:cNvSpPr>
          <p:nvPr/>
        </p:nvSpPr>
        <p:spPr bwMode="auto">
          <a:xfrm flipH="1" flipV="1">
            <a:off x="3638550" y="4318000"/>
            <a:ext cx="431800" cy="3603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7" name="Line 29"/>
          <p:cNvSpPr>
            <a:spLocks noChangeShapeType="1"/>
          </p:cNvSpPr>
          <p:nvPr/>
        </p:nvSpPr>
        <p:spPr bwMode="auto">
          <a:xfrm flipH="1" flipV="1">
            <a:off x="3781425" y="4318000"/>
            <a:ext cx="431800" cy="3603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8" name="Line 30"/>
          <p:cNvSpPr>
            <a:spLocks noChangeShapeType="1"/>
          </p:cNvSpPr>
          <p:nvPr/>
        </p:nvSpPr>
        <p:spPr bwMode="auto">
          <a:xfrm flipH="1" flipV="1">
            <a:off x="3205163" y="4318000"/>
            <a:ext cx="431800" cy="360363"/>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9" name="Line 31"/>
          <p:cNvSpPr>
            <a:spLocks noChangeShapeType="1"/>
          </p:cNvSpPr>
          <p:nvPr/>
        </p:nvSpPr>
        <p:spPr bwMode="auto">
          <a:xfrm flipH="1" flipV="1">
            <a:off x="3205163" y="4462463"/>
            <a:ext cx="287337" cy="215900"/>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70" name="Line 32"/>
          <p:cNvSpPr>
            <a:spLocks noChangeShapeType="1"/>
          </p:cNvSpPr>
          <p:nvPr/>
        </p:nvSpPr>
        <p:spPr bwMode="auto">
          <a:xfrm flipH="1" flipV="1">
            <a:off x="3925888" y="4318000"/>
            <a:ext cx="287337" cy="215900"/>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71" name="Line 33"/>
          <p:cNvSpPr>
            <a:spLocks noChangeShapeType="1"/>
          </p:cNvSpPr>
          <p:nvPr/>
        </p:nvSpPr>
        <p:spPr bwMode="auto">
          <a:xfrm>
            <a:off x="4187825" y="4724400"/>
            <a:ext cx="144463" cy="144463"/>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72" name="Line 34"/>
          <p:cNvSpPr>
            <a:spLocks noChangeShapeType="1"/>
          </p:cNvSpPr>
          <p:nvPr/>
        </p:nvSpPr>
        <p:spPr bwMode="auto">
          <a:xfrm flipH="1">
            <a:off x="3059113" y="4724400"/>
            <a:ext cx="144462" cy="144463"/>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73" name="Line 35"/>
          <p:cNvSpPr>
            <a:spLocks noChangeShapeType="1"/>
          </p:cNvSpPr>
          <p:nvPr/>
        </p:nvSpPr>
        <p:spPr bwMode="auto">
          <a:xfrm rot="-5400000">
            <a:off x="4211637" y="4114801"/>
            <a:ext cx="144463" cy="144462"/>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74" name="Line 36"/>
          <p:cNvSpPr>
            <a:spLocks noChangeShapeType="1"/>
          </p:cNvSpPr>
          <p:nvPr/>
        </p:nvSpPr>
        <p:spPr bwMode="auto">
          <a:xfrm rot="5400000" flipH="1">
            <a:off x="3082925" y="4114800"/>
            <a:ext cx="144463" cy="144463"/>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75" name="Line 37"/>
          <p:cNvSpPr>
            <a:spLocks noChangeShapeType="1"/>
          </p:cNvSpPr>
          <p:nvPr/>
        </p:nvSpPr>
        <p:spPr bwMode="auto">
          <a:xfrm flipH="1">
            <a:off x="3348038" y="4724400"/>
            <a:ext cx="71437" cy="215900"/>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76" name="Line 38"/>
          <p:cNvSpPr>
            <a:spLocks noChangeShapeType="1"/>
          </p:cNvSpPr>
          <p:nvPr/>
        </p:nvSpPr>
        <p:spPr bwMode="auto">
          <a:xfrm>
            <a:off x="3995738" y="4724400"/>
            <a:ext cx="71437" cy="215900"/>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77" name="Line 39"/>
          <p:cNvSpPr>
            <a:spLocks noChangeShapeType="1"/>
          </p:cNvSpPr>
          <p:nvPr/>
        </p:nvSpPr>
        <p:spPr bwMode="auto">
          <a:xfrm rot="10800000">
            <a:off x="3348038" y="4032250"/>
            <a:ext cx="71437" cy="215900"/>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78" name="Line 40"/>
          <p:cNvSpPr>
            <a:spLocks noChangeShapeType="1"/>
          </p:cNvSpPr>
          <p:nvPr/>
        </p:nvSpPr>
        <p:spPr bwMode="auto">
          <a:xfrm rot="10800000" flipH="1">
            <a:off x="3995738" y="4038600"/>
            <a:ext cx="71437" cy="215900"/>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79" name="Line 41"/>
          <p:cNvSpPr>
            <a:spLocks noChangeShapeType="1"/>
          </p:cNvSpPr>
          <p:nvPr/>
        </p:nvSpPr>
        <p:spPr bwMode="auto">
          <a:xfrm>
            <a:off x="3706813" y="4724400"/>
            <a:ext cx="0" cy="288925"/>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80" name="Line 42"/>
          <p:cNvSpPr>
            <a:spLocks noChangeShapeType="1"/>
          </p:cNvSpPr>
          <p:nvPr/>
        </p:nvSpPr>
        <p:spPr bwMode="auto">
          <a:xfrm rot="10800000">
            <a:off x="3706813" y="3975100"/>
            <a:ext cx="0" cy="288925"/>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81" name="Rectangle 45"/>
          <p:cNvSpPr>
            <a:spLocks noChangeArrowheads="1"/>
          </p:cNvSpPr>
          <p:nvPr/>
        </p:nvSpPr>
        <p:spPr bwMode="auto">
          <a:xfrm>
            <a:off x="155575" y="26680"/>
            <a:ext cx="8896350" cy="792162"/>
          </a:xfrm>
          <a:prstGeom prst="rect">
            <a:avLst/>
          </a:prstGeom>
          <a:solidFill>
            <a:srgbClr val="595959"/>
          </a:solidFill>
          <a:ln>
            <a:solidFill>
              <a:srgbClr val="FF6600"/>
            </a:solidFill>
          </a:ln>
          <a:effectLst/>
          <a:extLst/>
        </p:spPr>
        <p:txBody>
          <a:bodyPr anchor="ctr"/>
          <a:lstStyle/>
          <a:p>
            <a:pPr algn="ctr">
              <a:spcBef>
                <a:spcPct val="0"/>
              </a:spcBef>
              <a:buClrTx/>
              <a:buSzTx/>
              <a:buFontTx/>
              <a:buNone/>
            </a:pPr>
            <a:r>
              <a:rPr kumimoji="0" lang="de-DE" sz="2800" b="1" dirty="0" smtClean="0">
                <a:solidFill>
                  <a:srgbClr val="FFFF00"/>
                </a:solidFill>
                <a:latin typeface="Sylfaen"/>
                <a:cs typeface="Sylfaen"/>
              </a:rPr>
              <a:t>Limitation </a:t>
            </a:r>
            <a:r>
              <a:rPr kumimoji="0" lang="de-DE" sz="2800" b="1" dirty="0" err="1">
                <a:solidFill>
                  <a:srgbClr val="FFFF00"/>
                </a:solidFill>
                <a:latin typeface="Sylfaen"/>
                <a:cs typeface="Sylfaen"/>
              </a:rPr>
              <a:t>of</a:t>
            </a:r>
            <a:r>
              <a:rPr kumimoji="0" lang="de-DE" sz="2800" b="1" dirty="0">
                <a:solidFill>
                  <a:srgbClr val="FFFF00"/>
                </a:solidFill>
                <a:latin typeface="Sylfaen"/>
                <a:cs typeface="Sylfaen"/>
              </a:rPr>
              <a:t> </a:t>
            </a:r>
            <a:r>
              <a:rPr kumimoji="0" lang="de-DE" sz="2800" b="1" dirty="0" smtClean="0">
                <a:solidFill>
                  <a:srgbClr val="FFFF00"/>
                </a:solidFill>
                <a:latin typeface="Sylfaen"/>
                <a:cs typeface="Sylfaen"/>
              </a:rPr>
              <a:t>DES </a:t>
            </a:r>
            <a:r>
              <a:rPr kumimoji="0" lang="de-DE" sz="2800" b="1" dirty="0" err="1" smtClean="0">
                <a:solidFill>
                  <a:srgbClr val="FFFF00"/>
                </a:solidFill>
                <a:latin typeface="Sylfaen"/>
                <a:cs typeface="Sylfaen"/>
              </a:rPr>
              <a:t>placement</a:t>
            </a:r>
            <a:r>
              <a:rPr kumimoji="0" lang="de-DE" sz="2800" b="1" dirty="0" smtClean="0">
                <a:solidFill>
                  <a:srgbClr val="FFFF00"/>
                </a:solidFill>
                <a:latin typeface="Sylfaen"/>
                <a:cs typeface="Sylfaen"/>
              </a:rPr>
              <a:t> in </a:t>
            </a:r>
            <a:r>
              <a:rPr kumimoji="0" lang="de-DE" sz="2800" b="1" dirty="0" err="1" smtClean="0">
                <a:solidFill>
                  <a:srgbClr val="FFFF00"/>
                </a:solidFill>
                <a:latin typeface="Sylfaen"/>
                <a:cs typeface="Sylfaen"/>
              </a:rPr>
              <a:t>long</a:t>
            </a:r>
            <a:r>
              <a:rPr kumimoji="0" lang="de-DE" sz="2800" b="1" dirty="0" smtClean="0">
                <a:solidFill>
                  <a:srgbClr val="FFFF00"/>
                </a:solidFill>
                <a:latin typeface="Sylfaen"/>
                <a:cs typeface="Sylfaen"/>
              </a:rPr>
              <a:t> </a:t>
            </a:r>
            <a:r>
              <a:rPr kumimoji="0" lang="de-DE" sz="2800" b="1" dirty="0">
                <a:solidFill>
                  <a:srgbClr val="FFFF00"/>
                </a:solidFill>
                <a:latin typeface="Sylfaen"/>
                <a:cs typeface="Sylfaen"/>
              </a:rPr>
              <a:t>BTK-</a:t>
            </a:r>
            <a:r>
              <a:rPr kumimoji="0" lang="de-DE" sz="2800" b="1" dirty="0" err="1">
                <a:solidFill>
                  <a:srgbClr val="FFFF00"/>
                </a:solidFill>
                <a:latin typeface="Sylfaen"/>
                <a:cs typeface="Sylfaen"/>
              </a:rPr>
              <a:t>Lesions</a:t>
            </a:r>
            <a:endParaRPr kumimoji="0" lang="de-DE" sz="2800" b="1" dirty="0">
              <a:solidFill>
                <a:srgbClr val="FFFF00"/>
              </a:solidFill>
              <a:latin typeface="Sylfaen"/>
              <a:cs typeface="Sylfaen"/>
            </a:endParaRPr>
          </a:p>
        </p:txBody>
      </p:sp>
      <p:grpSp>
        <p:nvGrpSpPr>
          <p:cNvPr id="2" name="Group 71"/>
          <p:cNvGrpSpPr>
            <a:grpSpLocks/>
          </p:cNvGrpSpPr>
          <p:nvPr/>
        </p:nvGrpSpPr>
        <p:grpSpPr bwMode="auto">
          <a:xfrm>
            <a:off x="539750" y="5516563"/>
            <a:ext cx="8567738" cy="460375"/>
            <a:chOff x="340" y="3475"/>
            <a:chExt cx="5397" cy="290"/>
          </a:xfrm>
        </p:grpSpPr>
        <p:sp>
          <p:nvSpPr>
            <p:cNvPr id="10283" name="Line 47"/>
            <p:cNvSpPr>
              <a:spLocks noChangeShapeType="1"/>
            </p:cNvSpPr>
            <p:nvPr/>
          </p:nvSpPr>
          <p:spPr bwMode="auto">
            <a:xfrm>
              <a:off x="340" y="3529"/>
              <a:ext cx="4264"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284" name="Line 48"/>
            <p:cNvSpPr>
              <a:spLocks noChangeShapeType="1"/>
            </p:cNvSpPr>
            <p:nvPr/>
          </p:nvSpPr>
          <p:spPr bwMode="auto">
            <a:xfrm>
              <a:off x="340" y="3756"/>
              <a:ext cx="4264"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285" name="Rectangle 50"/>
            <p:cNvSpPr>
              <a:spLocks noChangeArrowheads="1"/>
            </p:cNvSpPr>
            <p:nvPr/>
          </p:nvSpPr>
          <p:spPr bwMode="auto">
            <a:xfrm>
              <a:off x="2018" y="3529"/>
              <a:ext cx="636" cy="227"/>
            </a:xfrm>
            <a:prstGeom prst="rect">
              <a:avLst/>
            </a:prstGeom>
            <a:noFill/>
            <a:ln w="28575">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Tx/>
                <a:buSzTx/>
                <a:buFontTx/>
                <a:buChar char="•"/>
              </a:pPr>
              <a:endParaRPr kumimoji="0" lang="en-GB" sz="2200" b="0">
                <a:solidFill>
                  <a:schemeClr val="bg1"/>
                </a:solidFill>
                <a:latin typeface="Sylfaen"/>
                <a:cs typeface="Sylfaen"/>
              </a:endParaRPr>
            </a:p>
          </p:txBody>
        </p:sp>
        <p:sp>
          <p:nvSpPr>
            <p:cNvPr id="10286" name="Freeform 51"/>
            <p:cNvSpPr>
              <a:spLocks/>
            </p:cNvSpPr>
            <p:nvPr/>
          </p:nvSpPr>
          <p:spPr bwMode="auto">
            <a:xfrm>
              <a:off x="839" y="3530"/>
              <a:ext cx="1179" cy="183"/>
            </a:xfrm>
            <a:custGeom>
              <a:avLst/>
              <a:gdLst>
                <a:gd name="T0" fmla="*/ 0 w 1179"/>
                <a:gd name="T1" fmla="*/ 0 h 183"/>
                <a:gd name="T2" fmla="*/ 2147483647 w 1179"/>
                <a:gd name="T3" fmla="*/ 0 h 183"/>
                <a:gd name="T4" fmla="*/ 2147483647 w 1179"/>
                <a:gd name="T5" fmla="*/ 115926999 h 183"/>
                <a:gd name="T6" fmla="*/ 2147483647 w 1179"/>
                <a:gd name="T7" fmla="*/ 115926999 h 183"/>
                <a:gd name="T8" fmla="*/ 2147483647 w 1179"/>
                <a:gd name="T9" fmla="*/ 199091191 h 183"/>
                <a:gd name="T10" fmla="*/ 1943039145 w 1179"/>
                <a:gd name="T11" fmla="*/ 115926999 h 183"/>
                <a:gd name="T12" fmla="*/ 1713705876 w 1179"/>
                <a:gd name="T13" fmla="*/ 115926999 h 183"/>
                <a:gd name="T14" fmla="*/ 1141629607 w 1179"/>
                <a:gd name="T15" fmla="*/ 229333053 h 183"/>
                <a:gd name="T16" fmla="*/ 808969010 w 1179"/>
                <a:gd name="T17" fmla="*/ 284776377 h 183"/>
                <a:gd name="T18" fmla="*/ 456147375 w 1179"/>
                <a:gd name="T19" fmla="*/ 229333053 h 183"/>
                <a:gd name="T20" fmla="*/ 113406210 w 1179"/>
                <a:gd name="T21" fmla="*/ 115926999 h 183"/>
                <a:gd name="T22" fmla="*/ 0 w 1179"/>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9"/>
                <a:gd name="T37" fmla="*/ 0 h 183"/>
                <a:gd name="T38" fmla="*/ 1179 w 1179"/>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9" h="183">
                  <a:moveTo>
                    <a:pt x="0" y="0"/>
                  </a:moveTo>
                  <a:lnTo>
                    <a:pt x="1179" y="0"/>
                  </a:lnTo>
                  <a:cubicBezTo>
                    <a:pt x="1148" y="15"/>
                    <a:pt x="1121" y="46"/>
                    <a:pt x="1087" y="46"/>
                  </a:cubicBezTo>
                  <a:lnTo>
                    <a:pt x="952" y="46"/>
                  </a:lnTo>
                  <a:cubicBezTo>
                    <a:pt x="904" y="94"/>
                    <a:pt x="915" y="111"/>
                    <a:pt x="902" y="79"/>
                  </a:cubicBezTo>
                  <a:lnTo>
                    <a:pt x="771" y="46"/>
                  </a:lnTo>
                  <a:lnTo>
                    <a:pt x="680" y="46"/>
                  </a:lnTo>
                  <a:lnTo>
                    <a:pt x="453" y="91"/>
                  </a:lnTo>
                  <a:cubicBezTo>
                    <a:pt x="310" y="138"/>
                    <a:pt x="309" y="183"/>
                    <a:pt x="321" y="113"/>
                  </a:cubicBezTo>
                  <a:lnTo>
                    <a:pt x="181" y="91"/>
                  </a:lnTo>
                  <a:lnTo>
                    <a:pt x="45" y="46"/>
                  </a:lnTo>
                  <a:lnTo>
                    <a:pt x="0" y="0"/>
                  </a:lnTo>
                  <a:close/>
                </a:path>
              </a:pathLst>
            </a:custGeom>
            <a:solidFill>
              <a:srgbClr val="FF0000"/>
            </a:solidFill>
            <a:ln w="9525">
              <a:solidFill>
                <a:srgbClr val="FF0000"/>
              </a:solidFill>
              <a:round/>
              <a:headEnd/>
              <a:tailEnd/>
            </a:ln>
          </p:spPr>
          <p:txBody>
            <a:bodyPr/>
            <a:lstStyle/>
            <a:p>
              <a:endParaRPr lang="de-DE">
                <a:solidFill>
                  <a:schemeClr val="bg1"/>
                </a:solidFill>
                <a:latin typeface="Sylfaen"/>
                <a:cs typeface="Sylfaen"/>
              </a:endParaRPr>
            </a:p>
          </p:txBody>
        </p:sp>
        <p:sp>
          <p:nvSpPr>
            <p:cNvPr id="10287" name="Freeform 52"/>
            <p:cNvSpPr>
              <a:spLocks/>
            </p:cNvSpPr>
            <p:nvPr/>
          </p:nvSpPr>
          <p:spPr bwMode="auto">
            <a:xfrm rot="10800000">
              <a:off x="2653" y="3576"/>
              <a:ext cx="1179" cy="183"/>
            </a:xfrm>
            <a:custGeom>
              <a:avLst/>
              <a:gdLst>
                <a:gd name="T0" fmla="*/ 0 w 1179"/>
                <a:gd name="T1" fmla="*/ 0 h 183"/>
                <a:gd name="T2" fmla="*/ 2147483647 w 1179"/>
                <a:gd name="T3" fmla="*/ 0 h 183"/>
                <a:gd name="T4" fmla="*/ 2147483647 w 1179"/>
                <a:gd name="T5" fmla="*/ 115926999 h 183"/>
                <a:gd name="T6" fmla="*/ 2147483647 w 1179"/>
                <a:gd name="T7" fmla="*/ 115926999 h 183"/>
                <a:gd name="T8" fmla="*/ 2147483647 w 1179"/>
                <a:gd name="T9" fmla="*/ 199091191 h 183"/>
                <a:gd name="T10" fmla="*/ 1943039145 w 1179"/>
                <a:gd name="T11" fmla="*/ 115926999 h 183"/>
                <a:gd name="T12" fmla="*/ 1713705876 w 1179"/>
                <a:gd name="T13" fmla="*/ 115926999 h 183"/>
                <a:gd name="T14" fmla="*/ 1141629607 w 1179"/>
                <a:gd name="T15" fmla="*/ 229333053 h 183"/>
                <a:gd name="T16" fmla="*/ 808969010 w 1179"/>
                <a:gd name="T17" fmla="*/ 284776377 h 183"/>
                <a:gd name="T18" fmla="*/ 456147375 w 1179"/>
                <a:gd name="T19" fmla="*/ 229333053 h 183"/>
                <a:gd name="T20" fmla="*/ 113406210 w 1179"/>
                <a:gd name="T21" fmla="*/ 115926999 h 183"/>
                <a:gd name="T22" fmla="*/ 0 w 1179"/>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9"/>
                <a:gd name="T37" fmla="*/ 0 h 183"/>
                <a:gd name="T38" fmla="*/ 1179 w 1179"/>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9" h="183">
                  <a:moveTo>
                    <a:pt x="0" y="0"/>
                  </a:moveTo>
                  <a:lnTo>
                    <a:pt x="1179" y="0"/>
                  </a:lnTo>
                  <a:cubicBezTo>
                    <a:pt x="1148" y="15"/>
                    <a:pt x="1121" y="46"/>
                    <a:pt x="1087" y="46"/>
                  </a:cubicBezTo>
                  <a:lnTo>
                    <a:pt x="952" y="46"/>
                  </a:lnTo>
                  <a:cubicBezTo>
                    <a:pt x="904" y="94"/>
                    <a:pt x="915" y="111"/>
                    <a:pt x="902" y="79"/>
                  </a:cubicBezTo>
                  <a:lnTo>
                    <a:pt x="771" y="46"/>
                  </a:lnTo>
                  <a:lnTo>
                    <a:pt x="680" y="46"/>
                  </a:lnTo>
                  <a:lnTo>
                    <a:pt x="453" y="91"/>
                  </a:lnTo>
                  <a:cubicBezTo>
                    <a:pt x="310" y="138"/>
                    <a:pt x="309" y="183"/>
                    <a:pt x="321" y="113"/>
                  </a:cubicBezTo>
                  <a:lnTo>
                    <a:pt x="181" y="91"/>
                  </a:lnTo>
                  <a:lnTo>
                    <a:pt x="45" y="46"/>
                  </a:lnTo>
                  <a:lnTo>
                    <a:pt x="0" y="0"/>
                  </a:lnTo>
                  <a:close/>
                </a:path>
              </a:pathLst>
            </a:custGeom>
            <a:solidFill>
              <a:srgbClr val="FF0000"/>
            </a:solidFill>
            <a:ln w="9525">
              <a:solidFill>
                <a:srgbClr val="FF0000"/>
              </a:solidFill>
              <a:round/>
              <a:headEnd/>
              <a:tailEnd/>
            </a:ln>
          </p:spPr>
          <p:txBody>
            <a:bodyPr rot="10800000"/>
            <a:lstStyle/>
            <a:p>
              <a:endParaRPr lang="de-DE">
                <a:solidFill>
                  <a:schemeClr val="bg1"/>
                </a:solidFill>
                <a:latin typeface="Sylfaen"/>
                <a:cs typeface="Sylfaen"/>
              </a:endParaRPr>
            </a:p>
          </p:txBody>
        </p:sp>
        <p:sp>
          <p:nvSpPr>
            <p:cNvPr id="10288" name="Freeform 53"/>
            <p:cNvSpPr>
              <a:spLocks/>
            </p:cNvSpPr>
            <p:nvPr/>
          </p:nvSpPr>
          <p:spPr bwMode="auto">
            <a:xfrm>
              <a:off x="839" y="3621"/>
              <a:ext cx="1179" cy="144"/>
            </a:xfrm>
            <a:custGeom>
              <a:avLst/>
              <a:gdLst>
                <a:gd name="T0" fmla="*/ 0 w 1179"/>
                <a:gd name="T1" fmla="*/ 342741204 h 144"/>
                <a:gd name="T2" fmla="*/ 2147483647 w 1179"/>
                <a:gd name="T3" fmla="*/ 342741204 h 144"/>
                <a:gd name="T4" fmla="*/ 2147483647 w 1179"/>
                <a:gd name="T5" fmla="*/ 113406239 h 144"/>
                <a:gd name="T6" fmla="*/ 2147483647 w 1179"/>
                <a:gd name="T7" fmla="*/ 0 h 144"/>
                <a:gd name="T8" fmla="*/ 2147483647 w 1179"/>
                <a:gd name="T9" fmla="*/ 0 h 144"/>
                <a:gd name="T10" fmla="*/ 2147483647 w 1179"/>
                <a:gd name="T11" fmla="*/ 113406239 h 144"/>
                <a:gd name="T12" fmla="*/ 2147483647 w 1179"/>
                <a:gd name="T13" fmla="*/ 113406239 h 144"/>
                <a:gd name="T14" fmla="*/ 1713705876 w 1179"/>
                <a:gd name="T15" fmla="*/ 0 h 144"/>
                <a:gd name="T16" fmla="*/ 1370964463 w 1179"/>
                <a:gd name="T17" fmla="*/ 113406239 h 144"/>
                <a:gd name="T18" fmla="*/ 934976935 w 1179"/>
                <a:gd name="T19" fmla="*/ 196572154 h 144"/>
                <a:gd name="T20" fmla="*/ 456147375 w 1179"/>
                <a:gd name="T21" fmla="*/ 229333427 h 144"/>
                <a:gd name="T22" fmla="*/ 113406210 w 1179"/>
                <a:gd name="T23" fmla="*/ 0 h 144"/>
                <a:gd name="T24" fmla="*/ 0 w 1179"/>
                <a:gd name="T25" fmla="*/ 113406239 h 144"/>
                <a:gd name="T26" fmla="*/ 0 w 1179"/>
                <a:gd name="T27" fmla="*/ 342741204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9"/>
                <a:gd name="T43" fmla="*/ 0 h 144"/>
                <a:gd name="T44" fmla="*/ 1179 w 117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9" h="144">
                  <a:moveTo>
                    <a:pt x="0" y="136"/>
                  </a:moveTo>
                  <a:lnTo>
                    <a:pt x="1179" y="136"/>
                  </a:lnTo>
                  <a:lnTo>
                    <a:pt x="1134" y="45"/>
                  </a:lnTo>
                  <a:lnTo>
                    <a:pt x="1043" y="0"/>
                  </a:lnTo>
                  <a:lnTo>
                    <a:pt x="998" y="0"/>
                  </a:lnTo>
                  <a:lnTo>
                    <a:pt x="952" y="45"/>
                  </a:lnTo>
                  <a:lnTo>
                    <a:pt x="861" y="45"/>
                  </a:lnTo>
                  <a:lnTo>
                    <a:pt x="680" y="0"/>
                  </a:lnTo>
                  <a:lnTo>
                    <a:pt x="544" y="45"/>
                  </a:lnTo>
                  <a:cubicBezTo>
                    <a:pt x="358" y="92"/>
                    <a:pt x="330" y="144"/>
                    <a:pt x="371" y="78"/>
                  </a:cubicBezTo>
                  <a:lnTo>
                    <a:pt x="181" y="91"/>
                  </a:lnTo>
                  <a:lnTo>
                    <a:pt x="45" y="0"/>
                  </a:lnTo>
                  <a:lnTo>
                    <a:pt x="0" y="45"/>
                  </a:lnTo>
                  <a:lnTo>
                    <a:pt x="0" y="1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solidFill>
                  <a:schemeClr val="bg1"/>
                </a:solidFill>
                <a:latin typeface="Sylfaen"/>
                <a:cs typeface="Sylfaen"/>
              </a:endParaRPr>
            </a:p>
          </p:txBody>
        </p:sp>
        <p:sp>
          <p:nvSpPr>
            <p:cNvPr id="10289" name="Freeform 54"/>
            <p:cNvSpPr>
              <a:spLocks/>
            </p:cNvSpPr>
            <p:nvPr/>
          </p:nvSpPr>
          <p:spPr bwMode="auto">
            <a:xfrm rot="10800000">
              <a:off x="2653" y="3530"/>
              <a:ext cx="1179" cy="144"/>
            </a:xfrm>
            <a:custGeom>
              <a:avLst/>
              <a:gdLst>
                <a:gd name="T0" fmla="*/ 0 w 1179"/>
                <a:gd name="T1" fmla="*/ 342741204 h 144"/>
                <a:gd name="T2" fmla="*/ 2147483647 w 1179"/>
                <a:gd name="T3" fmla="*/ 342741204 h 144"/>
                <a:gd name="T4" fmla="*/ 2147483647 w 1179"/>
                <a:gd name="T5" fmla="*/ 113406239 h 144"/>
                <a:gd name="T6" fmla="*/ 2147483647 w 1179"/>
                <a:gd name="T7" fmla="*/ 0 h 144"/>
                <a:gd name="T8" fmla="*/ 2147483647 w 1179"/>
                <a:gd name="T9" fmla="*/ 0 h 144"/>
                <a:gd name="T10" fmla="*/ 2147483647 w 1179"/>
                <a:gd name="T11" fmla="*/ 113406239 h 144"/>
                <a:gd name="T12" fmla="*/ 2147483647 w 1179"/>
                <a:gd name="T13" fmla="*/ 113406239 h 144"/>
                <a:gd name="T14" fmla="*/ 1713705876 w 1179"/>
                <a:gd name="T15" fmla="*/ 0 h 144"/>
                <a:gd name="T16" fmla="*/ 1370964463 w 1179"/>
                <a:gd name="T17" fmla="*/ 113406239 h 144"/>
                <a:gd name="T18" fmla="*/ 934976935 w 1179"/>
                <a:gd name="T19" fmla="*/ 196572154 h 144"/>
                <a:gd name="T20" fmla="*/ 456147375 w 1179"/>
                <a:gd name="T21" fmla="*/ 229333427 h 144"/>
                <a:gd name="T22" fmla="*/ 113406210 w 1179"/>
                <a:gd name="T23" fmla="*/ 0 h 144"/>
                <a:gd name="T24" fmla="*/ 0 w 1179"/>
                <a:gd name="T25" fmla="*/ 113406239 h 144"/>
                <a:gd name="T26" fmla="*/ 0 w 1179"/>
                <a:gd name="T27" fmla="*/ 342741204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9"/>
                <a:gd name="T43" fmla="*/ 0 h 144"/>
                <a:gd name="T44" fmla="*/ 1179 w 117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9" h="144">
                  <a:moveTo>
                    <a:pt x="0" y="136"/>
                  </a:moveTo>
                  <a:lnTo>
                    <a:pt x="1179" y="136"/>
                  </a:lnTo>
                  <a:lnTo>
                    <a:pt x="1134" y="45"/>
                  </a:lnTo>
                  <a:lnTo>
                    <a:pt x="1043" y="0"/>
                  </a:lnTo>
                  <a:lnTo>
                    <a:pt x="998" y="0"/>
                  </a:lnTo>
                  <a:lnTo>
                    <a:pt x="952" y="45"/>
                  </a:lnTo>
                  <a:lnTo>
                    <a:pt x="861" y="45"/>
                  </a:lnTo>
                  <a:lnTo>
                    <a:pt x="680" y="0"/>
                  </a:lnTo>
                  <a:lnTo>
                    <a:pt x="544" y="45"/>
                  </a:lnTo>
                  <a:cubicBezTo>
                    <a:pt x="358" y="92"/>
                    <a:pt x="330" y="144"/>
                    <a:pt x="371" y="78"/>
                  </a:cubicBezTo>
                  <a:lnTo>
                    <a:pt x="181" y="91"/>
                  </a:lnTo>
                  <a:lnTo>
                    <a:pt x="45" y="0"/>
                  </a:lnTo>
                  <a:lnTo>
                    <a:pt x="0" y="45"/>
                  </a:lnTo>
                  <a:lnTo>
                    <a:pt x="0" y="1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de-DE">
                <a:solidFill>
                  <a:schemeClr val="bg1"/>
                </a:solidFill>
                <a:latin typeface="Sylfaen"/>
                <a:cs typeface="Sylfaen"/>
              </a:endParaRPr>
            </a:p>
          </p:txBody>
        </p:sp>
        <p:sp>
          <p:nvSpPr>
            <p:cNvPr id="10290" name="Text Box 55"/>
            <p:cNvSpPr txBox="1">
              <a:spLocks noChangeArrowheads="1"/>
            </p:cNvSpPr>
            <p:nvPr/>
          </p:nvSpPr>
          <p:spPr bwMode="auto">
            <a:xfrm>
              <a:off x="4696" y="3475"/>
              <a:ext cx="10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kumimoji="1" sz="2800" b="1">
                  <a:solidFill>
                    <a:schemeClr val="bg1"/>
                  </a:solidFill>
                  <a:latin typeface="Arial" pitchFamily="34" charset="0"/>
                </a:defRPr>
              </a:lvl1pPr>
              <a:lvl2pPr marL="742950" indent="-285750">
                <a:defRPr kumimoji="1" sz="2800" b="1">
                  <a:solidFill>
                    <a:schemeClr val="bg1"/>
                  </a:solidFill>
                  <a:latin typeface="Arial" pitchFamily="34" charset="0"/>
                </a:defRPr>
              </a:lvl2pPr>
              <a:lvl3pPr marL="1143000" indent="-228600">
                <a:defRPr kumimoji="1" sz="2800" b="1">
                  <a:solidFill>
                    <a:schemeClr val="bg1"/>
                  </a:solidFill>
                  <a:latin typeface="Arial" pitchFamily="34" charset="0"/>
                </a:defRPr>
              </a:lvl3pPr>
              <a:lvl4pPr marL="1600200" indent="-228600">
                <a:defRPr kumimoji="1" sz="2800" b="1">
                  <a:solidFill>
                    <a:schemeClr val="bg1"/>
                  </a:solidFill>
                  <a:latin typeface="Arial" pitchFamily="34" charset="0"/>
                </a:defRPr>
              </a:lvl4pPr>
              <a:lvl5pPr marL="2057400" indent="-228600">
                <a:defRPr kumimoji="1" sz="2800" b="1">
                  <a:solidFill>
                    <a:schemeClr val="bg1"/>
                  </a:solidFill>
                  <a:latin typeface="Arial" pitchFamily="34" charset="0"/>
                </a:defRPr>
              </a:lvl5pPr>
              <a:lvl6pPr marL="25146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6pPr>
              <a:lvl7pPr marL="29718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7pPr>
              <a:lvl8pPr marL="34290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8pPr>
              <a:lvl9pPr marL="38862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9pPr>
            </a:lstStyle>
            <a:p>
              <a:pPr eaLnBrk="1" hangingPunct="1">
                <a:spcBef>
                  <a:spcPct val="50000"/>
                </a:spcBef>
                <a:buClrTx/>
                <a:buSzTx/>
                <a:buFontTx/>
                <a:buNone/>
              </a:pPr>
              <a:r>
                <a:rPr kumimoji="0" lang="nl-BE" sz="2400" b="0" dirty="0">
                  <a:latin typeface="Sylfaen"/>
                  <a:cs typeface="Sylfaen"/>
                </a:rPr>
                <a:t>Follow-up</a:t>
              </a:r>
              <a:endParaRPr kumimoji="0" lang="nl-NL" sz="2400" b="0" dirty="0">
                <a:latin typeface="Sylfaen"/>
                <a:cs typeface="Sylfaen"/>
              </a:endParaRPr>
            </a:p>
          </p:txBody>
        </p:sp>
        <p:sp>
          <p:nvSpPr>
            <p:cNvPr id="10291" name="Rectangle 17"/>
            <p:cNvSpPr>
              <a:spLocks noChangeArrowheads="1"/>
            </p:cNvSpPr>
            <p:nvPr/>
          </p:nvSpPr>
          <p:spPr bwMode="auto">
            <a:xfrm>
              <a:off x="2018" y="3521"/>
              <a:ext cx="636" cy="227"/>
            </a:xfrm>
            <a:prstGeom prst="rect">
              <a:avLst/>
            </a:prstGeom>
            <a:noFill/>
            <a:ln w="28575">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Tx/>
                <a:buSzTx/>
                <a:buFontTx/>
                <a:buChar char="•"/>
              </a:pPr>
              <a:endParaRPr kumimoji="0" lang="en-GB" sz="2200" b="0">
                <a:solidFill>
                  <a:schemeClr val="bg1"/>
                </a:solidFill>
                <a:latin typeface="Sylfaen"/>
                <a:cs typeface="Sylfaen"/>
              </a:endParaRPr>
            </a:p>
          </p:txBody>
        </p:sp>
        <p:sp>
          <p:nvSpPr>
            <p:cNvPr id="10292" name="Line 18"/>
            <p:cNvSpPr>
              <a:spLocks noChangeShapeType="1"/>
            </p:cNvSpPr>
            <p:nvPr/>
          </p:nvSpPr>
          <p:spPr bwMode="auto">
            <a:xfrm flipV="1">
              <a:off x="2018" y="3521"/>
              <a:ext cx="227" cy="181"/>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293" name="Line 19"/>
            <p:cNvSpPr>
              <a:spLocks noChangeShapeType="1"/>
            </p:cNvSpPr>
            <p:nvPr/>
          </p:nvSpPr>
          <p:spPr bwMode="auto">
            <a:xfrm flipV="1">
              <a:off x="2063" y="3521"/>
              <a:ext cx="272" cy="22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294" name="Line 20"/>
            <p:cNvSpPr>
              <a:spLocks noChangeShapeType="1"/>
            </p:cNvSpPr>
            <p:nvPr/>
          </p:nvSpPr>
          <p:spPr bwMode="auto">
            <a:xfrm flipV="1">
              <a:off x="2154" y="3521"/>
              <a:ext cx="272" cy="22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295" name="Line 21"/>
            <p:cNvSpPr>
              <a:spLocks noChangeShapeType="1"/>
            </p:cNvSpPr>
            <p:nvPr/>
          </p:nvSpPr>
          <p:spPr bwMode="auto">
            <a:xfrm flipV="1">
              <a:off x="2245" y="3521"/>
              <a:ext cx="272" cy="22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296" name="Line 22"/>
            <p:cNvSpPr>
              <a:spLocks noChangeShapeType="1"/>
            </p:cNvSpPr>
            <p:nvPr/>
          </p:nvSpPr>
          <p:spPr bwMode="auto">
            <a:xfrm flipV="1">
              <a:off x="2335" y="3521"/>
              <a:ext cx="272" cy="22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297" name="Line 23"/>
            <p:cNvSpPr>
              <a:spLocks noChangeShapeType="1"/>
            </p:cNvSpPr>
            <p:nvPr/>
          </p:nvSpPr>
          <p:spPr bwMode="auto">
            <a:xfrm flipV="1">
              <a:off x="2426" y="3566"/>
              <a:ext cx="227" cy="182"/>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298" name="Line 24"/>
            <p:cNvSpPr>
              <a:spLocks noChangeShapeType="1"/>
            </p:cNvSpPr>
            <p:nvPr/>
          </p:nvSpPr>
          <p:spPr bwMode="auto">
            <a:xfrm flipV="1">
              <a:off x="2517" y="3657"/>
              <a:ext cx="136" cy="91"/>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299" name="Line 25"/>
            <p:cNvSpPr>
              <a:spLocks noChangeShapeType="1"/>
            </p:cNvSpPr>
            <p:nvPr/>
          </p:nvSpPr>
          <p:spPr bwMode="auto">
            <a:xfrm flipV="1">
              <a:off x="2018" y="3521"/>
              <a:ext cx="136" cy="91"/>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300" name="Line 26"/>
            <p:cNvSpPr>
              <a:spLocks noChangeShapeType="1"/>
            </p:cNvSpPr>
            <p:nvPr/>
          </p:nvSpPr>
          <p:spPr bwMode="auto">
            <a:xfrm flipH="1" flipV="1">
              <a:off x="2109" y="3521"/>
              <a:ext cx="272" cy="22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301" name="Line 27"/>
            <p:cNvSpPr>
              <a:spLocks noChangeShapeType="1"/>
            </p:cNvSpPr>
            <p:nvPr/>
          </p:nvSpPr>
          <p:spPr bwMode="auto">
            <a:xfrm flipH="1" flipV="1">
              <a:off x="2200" y="3521"/>
              <a:ext cx="272" cy="22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302" name="Line 28"/>
            <p:cNvSpPr>
              <a:spLocks noChangeShapeType="1"/>
            </p:cNvSpPr>
            <p:nvPr/>
          </p:nvSpPr>
          <p:spPr bwMode="auto">
            <a:xfrm flipH="1" flipV="1">
              <a:off x="2291" y="3521"/>
              <a:ext cx="272" cy="22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303" name="Line 29"/>
            <p:cNvSpPr>
              <a:spLocks noChangeShapeType="1"/>
            </p:cNvSpPr>
            <p:nvPr/>
          </p:nvSpPr>
          <p:spPr bwMode="auto">
            <a:xfrm flipH="1" flipV="1">
              <a:off x="2381" y="3521"/>
              <a:ext cx="272" cy="22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304" name="Line 30"/>
            <p:cNvSpPr>
              <a:spLocks noChangeShapeType="1"/>
            </p:cNvSpPr>
            <p:nvPr/>
          </p:nvSpPr>
          <p:spPr bwMode="auto">
            <a:xfrm flipH="1" flipV="1">
              <a:off x="2018" y="3521"/>
              <a:ext cx="272" cy="227"/>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305" name="Line 31"/>
            <p:cNvSpPr>
              <a:spLocks noChangeShapeType="1"/>
            </p:cNvSpPr>
            <p:nvPr/>
          </p:nvSpPr>
          <p:spPr bwMode="auto">
            <a:xfrm flipH="1" flipV="1">
              <a:off x="2018" y="3612"/>
              <a:ext cx="181" cy="136"/>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sp>
          <p:nvSpPr>
            <p:cNvPr id="10306" name="Line 32"/>
            <p:cNvSpPr>
              <a:spLocks noChangeShapeType="1"/>
            </p:cNvSpPr>
            <p:nvPr/>
          </p:nvSpPr>
          <p:spPr bwMode="auto">
            <a:xfrm flipH="1" flipV="1">
              <a:off x="2472" y="3521"/>
              <a:ext cx="181" cy="136"/>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de-DE">
                <a:solidFill>
                  <a:schemeClr val="bg1"/>
                </a:solidFill>
                <a:latin typeface="Sylfaen"/>
                <a:cs typeface="Sylfaen"/>
              </a:endParaRPr>
            </a:p>
          </p:txBody>
        </p:sp>
      </p:grpSp>
      <p:pic>
        <p:nvPicPr>
          <p:cNvPr id="67" name="Grafik 5" descr="C:\Users\aabesu\AppData\Local\Microsoft\Windows\Temporary Internet Files\Low\Content.IE5\2EEOW1X9\UHZLogo_CMYK_72oS[1].jpg"/>
          <p:cNvPicPr>
            <a:picLocks noChangeAspect="1" noChangeArrowheads="1"/>
          </p:cNvPicPr>
          <p:nvPr/>
        </p:nvPicPr>
        <p:blipFill>
          <a:blip r:embed="rId3" cstate="print"/>
          <a:srcRect/>
          <a:stretch>
            <a:fillRect/>
          </a:stretch>
        </p:blipFill>
        <p:spPr bwMode="auto">
          <a:xfrm>
            <a:off x="-6350" y="6072188"/>
            <a:ext cx="1825625" cy="704850"/>
          </a:xfrm>
          <a:prstGeom prst="rect">
            <a:avLst/>
          </a:prstGeom>
          <a:noFill/>
          <a:ln w="9525">
            <a:noFill/>
            <a:miter lim="800000"/>
            <a:headEnd/>
            <a:tailEnd/>
          </a:ln>
        </p:spPr>
      </p:pic>
      <p:sp>
        <p:nvSpPr>
          <p:cNvPr id="68" name="Text Box 55"/>
          <p:cNvSpPr txBox="1">
            <a:spLocks noChangeArrowheads="1"/>
          </p:cNvSpPr>
          <p:nvPr/>
        </p:nvSpPr>
        <p:spPr bwMode="auto">
          <a:xfrm>
            <a:off x="5926667" y="6319838"/>
            <a:ext cx="3037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kumimoji="1" sz="2800" b="1">
                <a:solidFill>
                  <a:schemeClr val="bg1"/>
                </a:solidFill>
                <a:latin typeface="Arial" pitchFamily="34" charset="0"/>
              </a:defRPr>
            </a:lvl1pPr>
            <a:lvl2pPr marL="742950" indent="-285750">
              <a:defRPr kumimoji="1" sz="2800" b="1">
                <a:solidFill>
                  <a:schemeClr val="bg1"/>
                </a:solidFill>
                <a:latin typeface="Arial" pitchFamily="34" charset="0"/>
              </a:defRPr>
            </a:lvl2pPr>
            <a:lvl3pPr marL="1143000" indent="-228600">
              <a:defRPr kumimoji="1" sz="2800" b="1">
                <a:solidFill>
                  <a:schemeClr val="bg1"/>
                </a:solidFill>
                <a:latin typeface="Arial" pitchFamily="34" charset="0"/>
              </a:defRPr>
            </a:lvl3pPr>
            <a:lvl4pPr marL="1600200" indent="-228600">
              <a:defRPr kumimoji="1" sz="2800" b="1">
                <a:solidFill>
                  <a:schemeClr val="bg1"/>
                </a:solidFill>
                <a:latin typeface="Arial" pitchFamily="34" charset="0"/>
              </a:defRPr>
            </a:lvl4pPr>
            <a:lvl5pPr marL="2057400" indent="-228600">
              <a:defRPr kumimoji="1" sz="2800" b="1">
                <a:solidFill>
                  <a:schemeClr val="bg1"/>
                </a:solidFill>
                <a:latin typeface="Arial" pitchFamily="34" charset="0"/>
              </a:defRPr>
            </a:lvl5pPr>
            <a:lvl6pPr marL="25146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6pPr>
            <a:lvl7pPr marL="29718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7pPr>
            <a:lvl8pPr marL="34290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8pPr>
            <a:lvl9pPr marL="3886200" indent="-228600" eaLnBrk="0" fontAlgn="base" hangingPunct="0">
              <a:spcBef>
                <a:spcPct val="20000"/>
              </a:spcBef>
              <a:spcAft>
                <a:spcPct val="0"/>
              </a:spcAft>
              <a:buClr>
                <a:srgbClr val="FFD47F"/>
              </a:buClr>
              <a:buSzPct val="125000"/>
              <a:buFont typeface="Symbol" pitchFamily="18" charset="2"/>
              <a:defRPr kumimoji="1" sz="2800" b="1">
                <a:solidFill>
                  <a:schemeClr val="bg1"/>
                </a:solidFill>
                <a:latin typeface="Arial" pitchFamily="34" charset="0"/>
              </a:defRPr>
            </a:lvl9pPr>
          </a:lstStyle>
          <a:p>
            <a:pPr eaLnBrk="1" hangingPunct="1">
              <a:spcBef>
                <a:spcPct val="50000"/>
              </a:spcBef>
              <a:buClrTx/>
              <a:buSzTx/>
              <a:buFontTx/>
              <a:buNone/>
            </a:pPr>
            <a:r>
              <a:rPr kumimoji="0" lang="nl-BE" sz="1800" b="0" dirty="0">
                <a:latin typeface="Sylfaen"/>
                <a:cs typeface="Sylfaen"/>
              </a:rPr>
              <a:t>c</a:t>
            </a:r>
            <a:r>
              <a:rPr kumimoji="0" lang="nl-BE" sz="1800" b="0" dirty="0" smtClean="0">
                <a:latin typeface="Sylfaen"/>
                <a:cs typeface="Sylfaen"/>
              </a:rPr>
              <a:t>ourtesy of T. Zeller, 2015</a:t>
            </a:r>
            <a:endParaRPr kumimoji="0" lang="nl-NL" sz="1800" b="0" dirty="0">
              <a:latin typeface="Sylfaen"/>
              <a:cs typeface="Sylfaen"/>
            </a:endParaRPr>
          </a:p>
        </p:txBody>
      </p:sp>
    </p:spTree>
    <p:extLst>
      <p:ext uri="{BB962C8B-B14F-4D97-AF65-F5344CB8AC3E}">
        <p14:creationId xmlns:p14="http://schemas.microsoft.com/office/powerpoint/2010/main" val="211125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7687732" y="206952"/>
            <a:ext cx="1320757" cy="436515"/>
          </a:xfrm>
          <a:prstGeom prst="rect">
            <a:avLst/>
          </a:prstGeom>
          <a:solidFill>
            <a:schemeClr val="accent2">
              <a:lumMod val="50000"/>
            </a:schemeClr>
          </a:solidFill>
          <a:ln>
            <a:solidFill>
              <a:srgbClr val="FF0000"/>
            </a:solidFill>
          </a:ln>
          <a:effectLst/>
          <a:extLst/>
        </p:spPr>
        <p:txBody>
          <a:bodyPr/>
          <a:lstStyle/>
          <a:p>
            <a:pPr algn="ctr">
              <a:spcBef>
                <a:spcPct val="20000"/>
              </a:spcBef>
              <a:defRPr/>
            </a:pPr>
            <a:r>
              <a:rPr lang="it-IT" sz="2000" dirty="0" smtClean="0">
                <a:solidFill>
                  <a:schemeClr val="bg1"/>
                </a:solidFill>
                <a:latin typeface="Sylfaen" charset="0"/>
              </a:rPr>
              <a:t>BTK</a:t>
            </a:r>
            <a:endParaRPr lang="it-IT" sz="2000" dirty="0">
              <a:solidFill>
                <a:schemeClr val="bg1"/>
              </a:solidFill>
              <a:latin typeface="Sylfaen" charset="0"/>
            </a:endParaRPr>
          </a:p>
        </p:txBody>
      </p:sp>
      <p:sp>
        <p:nvSpPr>
          <p:cNvPr id="9" name="Rectangle 3"/>
          <p:cNvSpPr>
            <a:spLocks noGrp="1" noChangeArrowheads="1"/>
          </p:cNvSpPr>
          <p:nvPr>
            <p:ph type="title" idx="4294967295"/>
          </p:nvPr>
        </p:nvSpPr>
        <p:spPr>
          <a:xfrm>
            <a:off x="1456267" y="274685"/>
            <a:ext cx="5695039" cy="673629"/>
          </a:xfrm>
          <a:solidFill>
            <a:srgbClr val="7F7F7F"/>
          </a:solidFill>
          <a:ln>
            <a:solidFill>
              <a:srgbClr val="FF0000"/>
            </a:solidFill>
          </a:ln>
        </p:spPr>
        <p:txBody>
          <a:bodyPr>
            <a:normAutofit/>
          </a:bodyPr>
          <a:lstStyle/>
          <a:p>
            <a:pPr eaLnBrk="1" hangingPunct="1">
              <a:defRPr/>
            </a:pPr>
            <a:r>
              <a:rPr lang="de-DE" sz="3200" dirty="0" smtClean="0">
                <a:solidFill>
                  <a:srgbClr val="FFFF00"/>
                </a:solidFill>
                <a:latin typeface="Sylfaen"/>
                <a:cs typeface="Sylfaen"/>
              </a:rPr>
              <a:t>BTK First </a:t>
            </a:r>
            <a:r>
              <a:rPr lang="de-DE" sz="3200" dirty="0" err="1" smtClean="0">
                <a:solidFill>
                  <a:srgbClr val="FFFF00"/>
                </a:solidFill>
                <a:latin typeface="Sylfaen"/>
                <a:cs typeface="Sylfaen"/>
              </a:rPr>
              <a:t>study</a:t>
            </a:r>
            <a:r>
              <a:rPr lang="de-DE" sz="3200" dirty="0" smtClean="0">
                <a:solidFill>
                  <a:srgbClr val="FFFF00"/>
                </a:solidFill>
                <a:latin typeface="Sylfaen"/>
                <a:cs typeface="Sylfaen"/>
              </a:rPr>
              <a:t> (</a:t>
            </a:r>
            <a:r>
              <a:rPr lang="de-DE" sz="3200" dirty="0" err="1" smtClean="0">
                <a:solidFill>
                  <a:srgbClr val="FFFF00"/>
                </a:solidFill>
                <a:latin typeface="Sylfaen"/>
                <a:cs typeface="Sylfaen"/>
              </a:rPr>
              <a:t>FreePAC</a:t>
            </a:r>
            <a:r>
              <a:rPr lang="de-DE" sz="3200" dirty="0" smtClean="0">
                <a:solidFill>
                  <a:srgbClr val="FFFF00"/>
                </a:solidFill>
                <a:latin typeface="Sylfaen"/>
                <a:cs typeface="Sylfaen"/>
              </a:rPr>
              <a:t> </a:t>
            </a:r>
            <a:r>
              <a:rPr lang="de-DE" sz="3200" dirty="0" err="1" smtClean="0">
                <a:solidFill>
                  <a:srgbClr val="FFFF00"/>
                </a:solidFill>
                <a:latin typeface="Sylfaen"/>
                <a:cs typeface="Sylfaen"/>
              </a:rPr>
              <a:t>tech</a:t>
            </a:r>
            <a:r>
              <a:rPr lang="de-DE" sz="3200" dirty="0" smtClean="0">
                <a:solidFill>
                  <a:srgbClr val="FFFF00"/>
                </a:solidFill>
                <a:latin typeface="Sylfaen"/>
                <a:cs typeface="Sylfaen"/>
              </a:rPr>
              <a:t>)</a:t>
            </a:r>
            <a:endParaRPr lang="en-US" sz="3200" dirty="0">
              <a:solidFill>
                <a:srgbClr val="FFFF00"/>
              </a:solidFill>
              <a:latin typeface="Sylfaen"/>
              <a:cs typeface="Sylfaen"/>
            </a:endParaRPr>
          </a:p>
        </p:txBody>
      </p:sp>
      <p:sp>
        <p:nvSpPr>
          <p:cNvPr id="26" name="Text Box 19"/>
          <p:cNvSpPr txBox="1">
            <a:spLocks noChangeArrowheads="1"/>
          </p:cNvSpPr>
          <p:nvPr/>
        </p:nvSpPr>
        <p:spPr bwMode="auto">
          <a:xfrm>
            <a:off x="5642415" y="6259852"/>
            <a:ext cx="3199618" cy="369332"/>
          </a:xfrm>
          <a:prstGeom prst="rect">
            <a:avLst/>
          </a:prstGeom>
          <a:noFill/>
          <a:ln w="9525">
            <a:noFill/>
            <a:miter lim="800000"/>
            <a:headEnd/>
            <a:tailEnd/>
          </a:ln>
        </p:spPr>
        <p:txBody>
          <a:bodyPr wrap="square">
            <a:spAutoFit/>
          </a:bodyPr>
          <a:lstStyle/>
          <a:p>
            <a:pPr algn="ctr">
              <a:spcBef>
                <a:spcPts val="100"/>
              </a:spcBef>
              <a:spcAft>
                <a:spcPts val="100"/>
              </a:spcAft>
              <a:defRPr/>
            </a:pPr>
            <a:r>
              <a:rPr lang="en-US" b="1" dirty="0" smtClean="0">
                <a:solidFill>
                  <a:srgbClr val="FFFFFF"/>
                </a:solidFill>
                <a:latin typeface="Sylfaen"/>
                <a:cs typeface="Sylfaen"/>
              </a:rPr>
              <a:t>Schmidt et al, JACC 11</a:t>
            </a:r>
            <a:endParaRPr lang="en-US" b="1" dirty="0">
              <a:solidFill>
                <a:srgbClr val="FFFFFF"/>
              </a:solidFill>
              <a:latin typeface="Sylfaen"/>
              <a:cs typeface="Sylfaen"/>
            </a:endParaRPr>
          </a:p>
        </p:txBody>
      </p:sp>
      <p:sp>
        <p:nvSpPr>
          <p:cNvPr id="27" name="Rectangle 3"/>
          <p:cNvSpPr txBox="1">
            <a:spLocks noChangeArrowheads="1"/>
          </p:cNvSpPr>
          <p:nvPr/>
        </p:nvSpPr>
        <p:spPr>
          <a:xfrm>
            <a:off x="457200" y="1377014"/>
            <a:ext cx="8229600" cy="722719"/>
          </a:xfrm>
          <a:prstGeom prst="rect">
            <a:avLst/>
          </a:prstGeom>
          <a:solidFill>
            <a:schemeClr val="tx1">
              <a:lumMod val="65000"/>
              <a:lumOff val="35000"/>
            </a:schemeClr>
          </a:solidFill>
          <a:ln>
            <a:solidFill>
              <a:srgbClr val="FF66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US" sz="2400" dirty="0" smtClean="0">
                <a:solidFill>
                  <a:schemeClr val="bg1"/>
                </a:solidFill>
                <a:latin typeface="Sylfaen" charset="0"/>
              </a:rPr>
              <a:t>104 consecutive </a:t>
            </a:r>
            <a:r>
              <a:rPr lang="en-US" sz="2400" dirty="0" err="1" smtClean="0">
                <a:solidFill>
                  <a:schemeClr val="bg1"/>
                </a:solidFill>
                <a:latin typeface="Sylfaen" charset="0"/>
              </a:rPr>
              <a:t>pts</a:t>
            </a:r>
            <a:r>
              <a:rPr lang="en-US" sz="2400" dirty="0" smtClean="0">
                <a:solidFill>
                  <a:schemeClr val="bg1"/>
                </a:solidFill>
                <a:latin typeface="Sylfaen" charset="0"/>
              </a:rPr>
              <a:t> with CLI or IC (17.4%) </a:t>
            </a:r>
            <a:endParaRPr lang="it-IT" sz="2400" dirty="0">
              <a:latin typeface="Arial" charset="0"/>
            </a:endParaRPr>
          </a:p>
        </p:txBody>
      </p:sp>
      <p:pic>
        <p:nvPicPr>
          <p:cNvPr id="2" name="Immagine 1"/>
          <p:cNvPicPr>
            <a:picLocks noChangeAspect="1"/>
          </p:cNvPicPr>
          <p:nvPr/>
        </p:nvPicPr>
        <p:blipFill>
          <a:blip r:embed="rId2"/>
          <a:stretch>
            <a:fillRect/>
          </a:stretch>
        </p:blipFill>
        <p:spPr>
          <a:xfrm>
            <a:off x="4284128" y="2653051"/>
            <a:ext cx="4673600" cy="3409081"/>
          </a:xfrm>
          <a:prstGeom prst="rect">
            <a:avLst/>
          </a:prstGeom>
          <a:ln>
            <a:solidFill>
              <a:srgbClr val="FF0000"/>
            </a:solidFill>
          </a:ln>
        </p:spPr>
      </p:pic>
      <p:sp>
        <p:nvSpPr>
          <p:cNvPr id="28" name="Content Placeholder 2"/>
          <p:cNvSpPr>
            <a:spLocks noGrp="1"/>
          </p:cNvSpPr>
          <p:nvPr>
            <p:ph idx="1"/>
          </p:nvPr>
        </p:nvSpPr>
        <p:spPr>
          <a:xfrm>
            <a:off x="457200" y="2653051"/>
            <a:ext cx="3657600" cy="3409081"/>
          </a:xfrm>
          <a:solidFill>
            <a:schemeClr val="bg1">
              <a:lumMod val="50000"/>
            </a:schemeClr>
          </a:solidFill>
          <a:ln>
            <a:solidFill>
              <a:srgbClr val="FF6600"/>
            </a:solidFill>
          </a:ln>
        </p:spPr>
        <p:txBody>
          <a:bodyPr>
            <a:noAutofit/>
          </a:bodyPr>
          <a:lstStyle/>
          <a:p>
            <a:pPr>
              <a:spcBef>
                <a:spcPts val="400"/>
              </a:spcBef>
              <a:spcAft>
                <a:spcPts val="400"/>
              </a:spcAft>
              <a:buClr>
                <a:schemeClr val="tx1"/>
              </a:buClr>
              <a:buSzPct val="100000"/>
              <a:defRPr/>
            </a:pPr>
            <a:r>
              <a:rPr lang="en-US" sz="2400" b="1" dirty="0">
                <a:solidFill>
                  <a:srgbClr val="FFFFFF"/>
                </a:solidFill>
                <a:latin typeface="Sylfaen"/>
                <a:cs typeface="Sylfaen"/>
              </a:rPr>
              <a:t>b</a:t>
            </a:r>
            <a:r>
              <a:rPr lang="en-US" sz="2400" b="1" dirty="0" smtClean="0">
                <a:solidFill>
                  <a:srgbClr val="FFFFFF"/>
                </a:solidFill>
                <a:latin typeface="Sylfaen"/>
                <a:cs typeface="Sylfaen"/>
              </a:rPr>
              <a:t>inary rest after 3 months: 27%</a:t>
            </a:r>
            <a:endParaRPr lang="en-US" sz="2400" b="1" dirty="0">
              <a:solidFill>
                <a:srgbClr val="FFFFFF"/>
              </a:solidFill>
              <a:latin typeface="Sylfaen"/>
              <a:cs typeface="Sylfaen"/>
            </a:endParaRPr>
          </a:p>
          <a:p>
            <a:pPr>
              <a:spcBef>
                <a:spcPts val="400"/>
              </a:spcBef>
              <a:spcAft>
                <a:spcPts val="400"/>
              </a:spcAft>
              <a:buClr>
                <a:schemeClr val="tx1"/>
              </a:buClr>
              <a:buSzPct val="100000"/>
              <a:defRPr/>
            </a:pPr>
            <a:r>
              <a:rPr lang="en-US" sz="2400" b="1" dirty="0">
                <a:solidFill>
                  <a:srgbClr val="FFFFFF"/>
                </a:solidFill>
                <a:latin typeface="Sylfaen"/>
                <a:cs typeface="Sylfaen"/>
              </a:rPr>
              <a:t>c</a:t>
            </a:r>
            <a:r>
              <a:rPr lang="en-US" sz="2400" b="1" dirty="0" smtClean="0">
                <a:solidFill>
                  <a:srgbClr val="FFFFFF"/>
                </a:solidFill>
                <a:latin typeface="Sylfaen"/>
                <a:cs typeface="Sylfaen"/>
              </a:rPr>
              <a:t>linical improvement 1-y: 91%</a:t>
            </a:r>
          </a:p>
          <a:p>
            <a:pPr>
              <a:spcBef>
                <a:spcPts val="400"/>
              </a:spcBef>
              <a:spcAft>
                <a:spcPts val="400"/>
              </a:spcAft>
              <a:buClr>
                <a:schemeClr val="tx1"/>
              </a:buClr>
              <a:buSzPct val="100000"/>
              <a:defRPr/>
            </a:pPr>
            <a:r>
              <a:rPr lang="en-US" sz="2400" b="1" dirty="0">
                <a:solidFill>
                  <a:srgbClr val="FFFFFF"/>
                </a:solidFill>
                <a:latin typeface="Sylfaen"/>
                <a:cs typeface="Sylfaen"/>
              </a:rPr>
              <a:t>c</a:t>
            </a:r>
            <a:r>
              <a:rPr lang="en-US" sz="2400" b="1" dirty="0" smtClean="0">
                <a:solidFill>
                  <a:srgbClr val="FFFFFF"/>
                </a:solidFill>
                <a:latin typeface="Sylfaen"/>
                <a:cs typeface="Sylfaen"/>
              </a:rPr>
              <a:t>omplete wound healing 1-y: 74%</a:t>
            </a:r>
          </a:p>
          <a:p>
            <a:pPr>
              <a:spcBef>
                <a:spcPts val="400"/>
              </a:spcBef>
              <a:spcAft>
                <a:spcPts val="400"/>
              </a:spcAft>
              <a:buClr>
                <a:schemeClr val="tx1"/>
              </a:buClr>
              <a:buSzPct val="100000"/>
              <a:defRPr/>
            </a:pPr>
            <a:r>
              <a:rPr lang="en-US" sz="2400" b="1" dirty="0" smtClean="0">
                <a:solidFill>
                  <a:srgbClr val="FFFFFF"/>
                </a:solidFill>
                <a:latin typeface="Sylfaen"/>
                <a:cs typeface="Sylfaen"/>
              </a:rPr>
              <a:t>Restenosis typically focal</a:t>
            </a:r>
            <a:endParaRPr lang="en-US" sz="2400" b="1" dirty="0">
              <a:solidFill>
                <a:srgbClr val="FFFFFF"/>
              </a:solidFill>
              <a:latin typeface="Sylfaen"/>
              <a:cs typeface="Sylfaen"/>
            </a:endParaRPr>
          </a:p>
        </p:txBody>
      </p:sp>
    </p:spTree>
    <p:extLst>
      <p:ext uri="{BB962C8B-B14F-4D97-AF65-F5344CB8AC3E}">
        <p14:creationId xmlns:p14="http://schemas.microsoft.com/office/powerpoint/2010/main" val="29165198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1106829" y="1061139"/>
            <a:ext cx="1957387" cy="754063"/>
          </a:xfrm>
          <a:prstGeom prst="rect">
            <a:avLst/>
          </a:prstGeom>
          <a:solidFill>
            <a:srgbClr val="FFFF00"/>
          </a:solidFill>
          <a:ln w="9525">
            <a:noFill/>
            <a:miter lim="800000"/>
            <a:headEnd/>
            <a:tailEnd/>
          </a:ln>
        </p:spPr>
        <p:txBody>
          <a:bodyPr wrap="none" anchor="ctr"/>
          <a:lstStyle/>
          <a:p>
            <a:pPr algn="ctr">
              <a:spcBef>
                <a:spcPts val="100"/>
              </a:spcBef>
              <a:spcAft>
                <a:spcPts val="100"/>
              </a:spcAft>
              <a:defRPr/>
            </a:pPr>
            <a:r>
              <a:rPr lang="en-US" sz="2400" b="1" dirty="0">
                <a:solidFill>
                  <a:srgbClr val="000000"/>
                </a:solidFill>
                <a:latin typeface="Sylfaen"/>
                <a:ea typeface="+mn-ea"/>
                <a:cs typeface="Sylfaen"/>
              </a:rPr>
              <a:t>CLI + Diabetes</a:t>
            </a:r>
          </a:p>
          <a:p>
            <a:pPr algn="ctr">
              <a:spcBef>
                <a:spcPts val="100"/>
              </a:spcBef>
              <a:spcAft>
                <a:spcPts val="100"/>
              </a:spcAft>
              <a:defRPr/>
            </a:pPr>
            <a:r>
              <a:rPr lang="en-US" sz="1600" b="1" dirty="0">
                <a:solidFill>
                  <a:srgbClr val="000000"/>
                </a:solidFill>
                <a:latin typeface="Sylfaen"/>
                <a:ea typeface="+mn-ea"/>
                <a:cs typeface="Sylfaen"/>
              </a:rPr>
              <a:t>150 (</a:t>
            </a:r>
            <a:r>
              <a:rPr lang="en-US" sz="1600" b="1" dirty="0" err="1">
                <a:solidFill>
                  <a:srgbClr val="000000"/>
                </a:solidFill>
                <a:latin typeface="Sylfaen"/>
                <a:ea typeface="+mn-ea"/>
                <a:cs typeface="Sylfaen"/>
              </a:rPr>
              <a:t>Tibial</a:t>
            </a:r>
            <a:r>
              <a:rPr lang="en-US" sz="1600" b="1" dirty="0">
                <a:solidFill>
                  <a:srgbClr val="000000"/>
                </a:solidFill>
                <a:latin typeface="Sylfaen"/>
                <a:ea typeface="+mn-ea"/>
                <a:cs typeface="Sylfaen"/>
              </a:rPr>
              <a:t>) Lesions</a:t>
            </a:r>
          </a:p>
        </p:txBody>
      </p:sp>
      <p:sp>
        <p:nvSpPr>
          <p:cNvPr id="18" name="Rectangle 9"/>
          <p:cNvSpPr>
            <a:spLocks noChangeArrowheads="1"/>
          </p:cNvSpPr>
          <p:nvPr/>
        </p:nvSpPr>
        <p:spPr bwMode="auto">
          <a:xfrm>
            <a:off x="50084" y="2716368"/>
            <a:ext cx="1231900" cy="504825"/>
          </a:xfrm>
          <a:prstGeom prst="rect">
            <a:avLst/>
          </a:prstGeom>
          <a:solidFill>
            <a:schemeClr val="tx2">
              <a:lumMod val="75000"/>
            </a:schemeClr>
          </a:solidFill>
          <a:ln w="9525">
            <a:noFill/>
            <a:miter lim="800000"/>
            <a:headEnd/>
            <a:tailEnd/>
          </a:ln>
        </p:spPr>
        <p:txBody>
          <a:bodyPr wrap="none" anchor="ctr"/>
          <a:lstStyle/>
          <a:p>
            <a:pPr algn="ctr">
              <a:spcBef>
                <a:spcPts val="100"/>
              </a:spcBef>
              <a:spcAft>
                <a:spcPts val="100"/>
              </a:spcAft>
              <a:defRPr/>
            </a:pPr>
            <a:r>
              <a:rPr lang="it-IT" sz="1400" b="1" dirty="0">
                <a:solidFill>
                  <a:schemeClr val="bg1"/>
                </a:solidFill>
                <a:latin typeface="Sylfaen"/>
                <a:ea typeface="+mn-ea"/>
                <a:cs typeface="Sylfaen"/>
              </a:rPr>
              <a:t>DEB</a:t>
            </a:r>
            <a:endParaRPr lang="en-US" sz="1400" b="1" dirty="0">
              <a:solidFill>
                <a:schemeClr val="bg1"/>
              </a:solidFill>
              <a:latin typeface="Sylfaen"/>
              <a:ea typeface="+mn-ea"/>
              <a:cs typeface="Sylfaen"/>
            </a:endParaRPr>
          </a:p>
          <a:p>
            <a:pPr algn="ctr">
              <a:spcBef>
                <a:spcPts val="100"/>
              </a:spcBef>
              <a:spcAft>
                <a:spcPts val="100"/>
              </a:spcAft>
              <a:defRPr/>
            </a:pPr>
            <a:r>
              <a:rPr lang="en-US" sz="1400" b="1" dirty="0">
                <a:solidFill>
                  <a:schemeClr val="bg1"/>
                </a:solidFill>
                <a:latin typeface="Sylfaen"/>
                <a:ea typeface="+mn-ea"/>
                <a:cs typeface="Sylfaen"/>
              </a:rPr>
              <a:t>(75 lesions)</a:t>
            </a:r>
            <a:endParaRPr lang="en-US" sz="1400" b="1" baseline="30000" dirty="0">
              <a:solidFill>
                <a:schemeClr val="bg1"/>
              </a:solidFill>
              <a:latin typeface="Sylfaen"/>
              <a:ea typeface="+mn-ea"/>
              <a:cs typeface="Sylfaen"/>
            </a:endParaRPr>
          </a:p>
        </p:txBody>
      </p:sp>
      <p:sp>
        <p:nvSpPr>
          <p:cNvPr id="24" name="Rectangle 10"/>
          <p:cNvSpPr>
            <a:spLocks noChangeArrowheads="1"/>
          </p:cNvSpPr>
          <p:nvPr/>
        </p:nvSpPr>
        <p:spPr bwMode="auto">
          <a:xfrm>
            <a:off x="2852022" y="2716368"/>
            <a:ext cx="1231900" cy="506413"/>
          </a:xfrm>
          <a:prstGeom prst="rect">
            <a:avLst/>
          </a:prstGeom>
          <a:solidFill>
            <a:srgbClr val="F2F2F2"/>
          </a:solidFill>
          <a:ln w="9525">
            <a:noFill/>
            <a:miter lim="800000"/>
            <a:headEnd/>
            <a:tailEnd/>
          </a:ln>
        </p:spPr>
        <p:txBody>
          <a:bodyPr wrap="none" anchor="ctr"/>
          <a:lstStyle/>
          <a:p>
            <a:pPr algn="ctr">
              <a:spcBef>
                <a:spcPts val="100"/>
              </a:spcBef>
              <a:spcAft>
                <a:spcPts val="100"/>
              </a:spcAft>
              <a:defRPr/>
            </a:pPr>
            <a:r>
              <a:rPr lang="en-US" sz="1400" b="1" dirty="0" err="1">
                <a:solidFill>
                  <a:srgbClr val="000000"/>
                </a:solidFill>
                <a:latin typeface="Sylfaen"/>
                <a:ea typeface="+mn-ea"/>
                <a:cs typeface="Sylfaen"/>
              </a:rPr>
              <a:t>Std</a:t>
            </a:r>
            <a:r>
              <a:rPr lang="en-US" sz="1400" b="1" dirty="0">
                <a:solidFill>
                  <a:srgbClr val="000000"/>
                </a:solidFill>
                <a:latin typeface="Sylfaen"/>
                <a:ea typeface="+mn-ea"/>
                <a:cs typeface="Sylfaen"/>
              </a:rPr>
              <a:t> PTA</a:t>
            </a:r>
          </a:p>
          <a:p>
            <a:pPr algn="ctr">
              <a:spcBef>
                <a:spcPts val="100"/>
              </a:spcBef>
              <a:spcAft>
                <a:spcPts val="100"/>
              </a:spcAft>
              <a:defRPr/>
            </a:pPr>
            <a:r>
              <a:rPr lang="en-US" sz="1400" b="1" dirty="0">
                <a:solidFill>
                  <a:srgbClr val="000000"/>
                </a:solidFill>
                <a:latin typeface="Sylfaen"/>
                <a:ea typeface="+mn-ea"/>
                <a:cs typeface="Sylfaen"/>
              </a:rPr>
              <a:t>(75 lesions)</a:t>
            </a:r>
            <a:endParaRPr lang="en-US" sz="1400" b="1" baseline="30000" dirty="0">
              <a:solidFill>
                <a:srgbClr val="000000"/>
              </a:solidFill>
              <a:latin typeface="Sylfaen"/>
              <a:ea typeface="+mn-ea"/>
              <a:cs typeface="Sylfaen"/>
            </a:endParaRPr>
          </a:p>
        </p:txBody>
      </p:sp>
      <p:sp>
        <p:nvSpPr>
          <p:cNvPr id="25" name="Text Box 14"/>
          <p:cNvSpPr txBox="1">
            <a:spLocks noChangeArrowheads="1"/>
          </p:cNvSpPr>
          <p:nvPr/>
        </p:nvSpPr>
        <p:spPr bwMode="auto">
          <a:xfrm>
            <a:off x="1039097" y="4373718"/>
            <a:ext cx="2149475" cy="548868"/>
          </a:xfrm>
          <a:prstGeom prst="rect">
            <a:avLst/>
          </a:prstGeom>
          <a:solidFill>
            <a:schemeClr val="bg1">
              <a:lumMod val="25000"/>
              <a:lumOff val="75000"/>
            </a:schemeClr>
          </a:solidFill>
          <a:ln w="9525">
            <a:noFill/>
            <a:miter lim="800000"/>
            <a:headEnd/>
            <a:tailEnd/>
          </a:ln>
        </p:spPr>
        <p:txBody>
          <a:bodyPr>
            <a:spAutoFit/>
          </a:bodyPr>
          <a:lstStyle/>
          <a:p>
            <a:pPr algn="ctr">
              <a:spcBef>
                <a:spcPts val="100"/>
              </a:spcBef>
              <a:spcAft>
                <a:spcPts val="100"/>
              </a:spcAft>
              <a:defRPr/>
            </a:pPr>
            <a:r>
              <a:rPr lang="en-US" sz="1400" b="1" dirty="0">
                <a:solidFill>
                  <a:srgbClr val="000000"/>
                </a:solidFill>
                <a:latin typeface="Sylfaen"/>
                <a:ea typeface="+mn-ea"/>
                <a:cs typeface="Sylfaen"/>
              </a:rPr>
              <a:t>12-month Angiographic</a:t>
            </a:r>
          </a:p>
          <a:p>
            <a:pPr algn="ctr">
              <a:spcBef>
                <a:spcPts val="100"/>
              </a:spcBef>
              <a:spcAft>
                <a:spcPts val="100"/>
              </a:spcAft>
              <a:defRPr/>
            </a:pPr>
            <a:r>
              <a:rPr lang="it-IT" sz="1400" b="1" dirty="0">
                <a:solidFill>
                  <a:srgbClr val="000000"/>
                </a:solidFill>
                <a:latin typeface="Sylfaen"/>
                <a:ea typeface="+mn-ea"/>
                <a:cs typeface="Sylfaen"/>
              </a:rPr>
              <a:t>and </a:t>
            </a:r>
            <a:r>
              <a:rPr lang="en-US" sz="1400" b="1" dirty="0">
                <a:solidFill>
                  <a:srgbClr val="000000"/>
                </a:solidFill>
                <a:latin typeface="Sylfaen"/>
                <a:ea typeface="+mn-ea"/>
                <a:cs typeface="Sylfaen"/>
              </a:rPr>
              <a:t>Clinical follow-up</a:t>
            </a:r>
          </a:p>
        </p:txBody>
      </p:sp>
      <p:sp>
        <p:nvSpPr>
          <p:cNvPr id="26" name="Text Box 19"/>
          <p:cNvSpPr txBox="1">
            <a:spLocks noChangeArrowheads="1"/>
          </p:cNvSpPr>
          <p:nvPr/>
        </p:nvSpPr>
        <p:spPr bwMode="auto">
          <a:xfrm>
            <a:off x="669209" y="3778406"/>
            <a:ext cx="2890838" cy="307975"/>
          </a:xfrm>
          <a:prstGeom prst="rect">
            <a:avLst/>
          </a:prstGeom>
          <a:solidFill>
            <a:schemeClr val="bg1">
              <a:lumMod val="25000"/>
              <a:lumOff val="75000"/>
            </a:schemeClr>
          </a:solidFill>
          <a:ln w="9525">
            <a:noFill/>
            <a:miter lim="800000"/>
            <a:headEnd/>
            <a:tailEnd/>
          </a:ln>
        </p:spPr>
        <p:txBody>
          <a:bodyPr>
            <a:spAutoFit/>
          </a:bodyPr>
          <a:lstStyle/>
          <a:p>
            <a:pPr algn="ctr">
              <a:spcBef>
                <a:spcPts val="100"/>
              </a:spcBef>
              <a:spcAft>
                <a:spcPts val="100"/>
              </a:spcAft>
              <a:defRPr/>
            </a:pPr>
            <a:r>
              <a:rPr lang="en-US" sz="1400" b="1" dirty="0">
                <a:solidFill>
                  <a:srgbClr val="000000"/>
                </a:solidFill>
                <a:latin typeface="Sylfaen"/>
                <a:ea typeface="+mn-ea"/>
                <a:cs typeface="Sylfaen"/>
              </a:rPr>
              <a:t>Aspirin + </a:t>
            </a:r>
            <a:r>
              <a:rPr lang="en-US" sz="1400" b="1" dirty="0" err="1">
                <a:solidFill>
                  <a:srgbClr val="000000"/>
                </a:solidFill>
                <a:latin typeface="Sylfaen"/>
                <a:ea typeface="+mn-ea"/>
                <a:cs typeface="Sylfaen"/>
              </a:rPr>
              <a:t>Clopidogrel</a:t>
            </a:r>
            <a:r>
              <a:rPr lang="en-US" sz="1400" b="1" dirty="0">
                <a:solidFill>
                  <a:srgbClr val="000000"/>
                </a:solidFill>
                <a:latin typeface="Sylfaen"/>
                <a:ea typeface="+mn-ea"/>
                <a:cs typeface="Sylfaen"/>
              </a:rPr>
              <a:t> (1 month)</a:t>
            </a:r>
          </a:p>
        </p:txBody>
      </p:sp>
      <p:cxnSp>
        <p:nvCxnSpPr>
          <p:cNvPr id="27" name="Elbow Connector 26"/>
          <p:cNvCxnSpPr>
            <a:stCxn id="34" idx="1"/>
            <a:endCxn id="18" idx="0"/>
          </p:cNvCxnSpPr>
          <p:nvPr/>
        </p:nvCxnSpPr>
        <p:spPr>
          <a:xfrm rot="10800000" flipV="1">
            <a:off x="666034" y="2343306"/>
            <a:ext cx="646113" cy="373062"/>
          </a:xfrm>
          <a:prstGeom prst="bentConnector2">
            <a:avLst/>
          </a:prstGeom>
          <a:ln w="6350">
            <a:solidFill>
              <a:srgbClr val="FF0000"/>
            </a:solidFill>
          </a:ln>
        </p:spPr>
        <p:style>
          <a:lnRef idx="1">
            <a:schemeClr val="dk1"/>
          </a:lnRef>
          <a:fillRef idx="0">
            <a:schemeClr val="dk1"/>
          </a:fillRef>
          <a:effectRef idx="0">
            <a:schemeClr val="dk1"/>
          </a:effectRef>
          <a:fontRef idx="minor">
            <a:schemeClr val="tx1"/>
          </a:fontRef>
        </p:style>
      </p:cxnSp>
      <p:cxnSp>
        <p:nvCxnSpPr>
          <p:cNvPr id="28" name="Elbow Connector 27"/>
          <p:cNvCxnSpPr>
            <a:stCxn id="34" idx="3"/>
            <a:endCxn id="24" idx="0"/>
          </p:cNvCxnSpPr>
          <p:nvPr/>
        </p:nvCxnSpPr>
        <p:spPr>
          <a:xfrm>
            <a:off x="2918697" y="2343306"/>
            <a:ext cx="549275" cy="373062"/>
          </a:xfrm>
          <a:prstGeom prst="bentConnector2">
            <a:avLst/>
          </a:prstGeom>
          <a:ln w="6350">
            <a:solidFill>
              <a:srgbClr val="FF0000"/>
            </a:solidFill>
          </a:ln>
        </p:spPr>
        <p:style>
          <a:lnRef idx="1">
            <a:schemeClr val="dk1"/>
          </a:lnRef>
          <a:fillRef idx="0">
            <a:schemeClr val="dk1"/>
          </a:fillRef>
          <a:effectRef idx="0">
            <a:schemeClr val="dk1"/>
          </a:effectRef>
          <a:fontRef idx="minor">
            <a:schemeClr val="tx1"/>
          </a:fontRef>
        </p:style>
      </p:cxnSp>
      <p:cxnSp>
        <p:nvCxnSpPr>
          <p:cNvPr id="29" name="Elbow Connector 28"/>
          <p:cNvCxnSpPr>
            <a:stCxn id="18" idx="2"/>
            <a:endCxn id="26" idx="0"/>
          </p:cNvCxnSpPr>
          <p:nvPr/>
        </p:nvCxnSpPr>
        <p:spPr>
          <a:xfrm rot="16200000" flipH="1">
            <a:off x="1112121" y="2775106"/>
            <a:ext cx="557213" cy="1449388"/>
          </a:xfrm>
          <a:prstGeom prst="bentConnector3">
            <a:avLst>
              <a:gd name="adj1" fmla="val 50000"/>
            </a:avLst>
          </a:prstGeom>
          <a:ln w="3175">
            <a:solidFill>
              <a:srgbClr val="FF0000"/>
            </a:solidFill>
          </a:ln>
        </p:spPr>
        <p:style>
          <a:lnRef idx="1">
            <a:schemeClr val="dk1"/>
          </a:lnRef>
          <a:fillRef idx="0">
            <a:schemeClr val="dk1"/>
          </a:fillRef>
          <a:effectRef idx="0">
            <a:schemeClr val="dk1"/>
          </a:effectRef>
          <a:fontRef idx="minor">
            <a:schemeClr val="tx1"/>
          </a:fontRef>
        </p:style>
      </p:cxnSp>
      <p:cxnSp>
        <p:nvCxnSpPr>
          <p:cNvPr id="30" name="Elbow Connector 29"/>
          <p:cNvCxnSpPr>
            <a:stCxn id="24" idx="2"/>
            <a:endCxn id="26" idx="0"/>
          </p:cNvCxnSpPr>
          <p:nvPr/>
        </p:nvCxnSpPr>
        <p:spPr>
          <a:xfrm rot="5400000">
            <a:off x="2513884" y="2824319"/>
            <a:ext cx="555625" cy="1352550"/>
          </a:xfrm>
          <a:prstGeom prst="bentConnector3">
            <a:avLst>
              <a:gd name="adj1" fmla="val 50000"/>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31" name="Text Box 14"/>
          <p:cNvSpPr txBox="1">
            <a:spLocks noChangeArrowheads="1"/>
          </p:cNvSpPr>
          <p:nvPr/>
        </p:nvSpPr>
        <p:spPr bwMode="auto">
          <a:xfrm>
            <a:off x="1039097" y="5367493"/>
            <a:ext cx="2149475" cy="549275"/>
          </a:xfrm>
          <a:prstGeom prst="rect">
            <a:avLst/>
          </a:prstGeom>
          <a:solidFill>
            <a:schemeClr val="bg1">
              <a:lumMod val="25000"/>
              <a:lumOff val="75000"/>
            </a:schemeClr>
          </a:solidFill>
          <a:ln w="9525">
            <a:noFill/>
            <a:miter lim="800000"/>
            <a:headEnd/>
            <a:tailEnd/>
          </a:ln>
        </p:spPr>
        <p:txBody>
          <a:bodyPr>
            <a:spAutoFit/>
          </a:bodyPr>
          <a:lstStyle/>
          <a:p>
            <a:pPr algn="ctr">
              <a:spcBef>
                <a:spcPts val="100"/>
              </a:spcBef>
              <a:spcAft>
                <a:spcPts val="100"/>
              </a:spcAft>
              <a:defRPr/>
            </a:pPr>
            <a:r>
              <a:rPr lang="en-US" sz="1400" b="1" dirty="0">
                <a:solidFill>
                  <a:srgbClr val="000000"/>
                </a:solidFill>
                <a:latin typeface="Sylfaen"/>
                <a:ea typeface="+mn-ea"/>
                <a:cs typeface="Sylfaen"/>
              </a:rPr>
              <a:t>24-month Duplex</a:t>
            </a:r>
          </a:p>
          <a:p>
            <a:pPr algn="ctr">
              <a:spcBef>
                <a:spcPts val="100"/>
              </a:spcBef>
              <a:spcAft>
                <a:spcPts val="100"/>
              </a:spcAft>
              <a:defRPr/>
            </a:pPr>
            <a:r>
              <a:rPr lang="it-IT" sz="1400" b="1" dirty="0">
                <a:solidFill>
                  <a:srgbClr val="000000"/>
                </a:solidFill>
                <a:latin typeface="Sylfaen"/>
                <a:ea typeface="+mn-ea"/>
                <a:cs typeface="Sylfaen"/>
              </a:rPr>
              <a:t>and </a:t>
            </a:r>
            <a:r>
              <a:rPr lang="en-US" sz="1400" b="1" dirty="0">
                <a:solidFill>
                  <a:srgbClr val="000000"/>
                </a:solidFill>
                <a:latin typeface="Sylfaen"/>
                <a:ea typeface="+mn-ea"/>
                <a:cs typeface="Sylfaen"/>
              </a:rPr>
              <a:t>Clinical follow-up</a:t>
            </a:r>
          </a:p>
        </p:txBody>
      </p:sp>
      <p:cxnSp>
        <p:nvCxnSpPr>
          <p:cNvPr id="32" name="Straight Connector 31"/>
          <p:cNvCxnSpPr>
            <a:stCxn id="25" idx="2"/>
            <a:endCxn id="31" idx="0"/>
          </p:cNvCxnSpPr>
          <p:nvPr/>
        </p:nvCxnSpPr>
        <p:spPr>
          <a:xfrm>
            <a:off x="2113835" y="4922586"/>
            <a:ext cx="0" cy="444907"/>
          </a:xfrm>
          <a:prstGeom prst="line">
            <a:avLst/>
          </a:prstGeom>
          <a:ln w="6350">
            <a:solidFill>
              <a:srgbClr val="FF0000"/>
            </a:solidFill>
          </a:ln>
        </p:spPr>
        <p:style>
          <a:lnRef idx="1">
            <a:schemeClr val="dk1"/>
          </a:lnRef>
          <a:fillRef idx="0">
            <a:schemeClr val="dk1"/>
          </a:fillRef>
          <a:effectRef idx="0">
            <a:schemeClr val="dk1"/>
          </a:effectRef>
          <a:fontRef idx="minor">
            <a:schemeClr val="tx1"/>
          </a:fontRef>
        </p:style>
      </p:cxnSp>
      <p:cxnSp>
        <p:nvCxnSpPr>
          <p:cNvPr id="33" name="Straight Connector 32"/>
          <p:cNvCxnSpPr>
            <a:stCxn id="26" idx="2"/>
            <a:endCxn id="25" idx="0"/>
          </p:cNvCxnSpPr>
          <p:nvPr/>
        </p:nvCxnSpPr>
        <p:spPr>
          <a:xfrm flipH="1">
            <a:off x="2113835" y="4086381"/>
            <a:ext cx="793" cy="287337"/>
          </a:xfrm>
          <a:prstGeom prst="line">
            <a:avLst/>
          </a:prstGeom>
          <a:ln w="6350">
            <a:solidFill>
              <a:srgbClr val="FF0000"/>
            </a:solidFill>
          </a:ln>
        </p:spPr>
        <p:style>
          <a:lnRef idx="1">
            <a:schemeClr val="dk1"/>
          </a:lnRef>
          <a:fillRef idx="0">
            <a:schemeClr val="dk1"/>
          </a:fillRef>
          <a:effectRef idx="0">
            <a:schemeClr val="dk1"/>
          </a:effectRef>
          <a:fontRef idx="minor">
            <a:schemeClr val="tx1"/>
          </a:fontRef>
        </p:style>
      </p:cxnSp>
      <p:sp>
        <p:nvSpPr>
          <p:cNvPr id="34" name="Diamond 33"/>
          <p:cNvSpPr>
            <a:spLocks noChangeArrowheads="1"/>
          </p:cNvSpPr>
          <p:nvPr/>
        </p:nvSpPr>
        <p:spPr bwMode="auto">
          <a:xfrm>
            <a:off x="1312147" y="2035331"/>
            <a:ext cx="1606550" cy="615950"/>
          </a:xfrm>
          <a:prstGeom prst="diamond">
            <a:avLst/>
          </a:prstGeom>
          <a:solidFill>
            <a:srgbClr val="92D050"/>
          </a:solidFill>
          <a:ln w="9525">
            <a:noFill/>
            <a:miter lim="800000"/>
            <a:headEnd/>
            <a:tailEnd/>
          </a:ln>
          <a:effectLst>
            <a:outerShdw blurRad="40000" dist="23000" dir="5400000" rotWithShape="0">
              <a:srgbClr val="000000">
                <a:alpha val="34999"/>
              </a:srgbClr>
            </a:outerShdw>
          </a:effectLst>
        </p:spPr>
        <p:txBody>
          <a:bodyPr anchor="ctr"/>
          <a:lstStyle/>
          <a:p>
            <a:pPr algn="ctr">
              <a:defRPr/>
            </a:pPr>
            <a:r>
              <a:rPr lang="it-IT" sz="1200" b="1" dirty="0">
                <a:solidFill>
                  <a:srgbClr val="000000"/>
                </a:solidFill>
                <a:latin typeface="Sylfaen"/>
                <a:ea typeface="+mn-ea"/>
                <a:cs typeface="Sylfaen"/>
              </a:rPr>
              <a:t>random (1:1)</a:t>
            </a:r>
            <a:endParaRPr lang="en-US" sz="1200" b="1" dirty="0">
              <a:solidFill>
                <a:srgbClr val="000000"/>
              </a:solidFill>
              <a:latin typeface="Sylfaen"/>
              <a:ea typeface="+mn-ea"/>
              <a:cs typeface="Sylfaen"/>
            </a:endParaRPr>
          </a:p>
        </p:txBody>
      </p:sp>
      <p:cxnSp>
        <p:nvCxnSpPr>
          <p:cNvPr id="35" name="Straight Connector 34"/>
          <p:cNvCxnSpPr>
            <a:stCxn id="17" idx="2"/>
            <a:endCxn id="34" idx="0"/>
          </p:cNvCxnSpPr>
          <p:nvPr/>
        </p:nvCxnSpPr>
        <p:spPr>
          <a:xfrm>
            <a:off x="2085523" y="1815202"/>
            <a:ext cx="29899" cy="220129"/>
          </a:xfrm>
          <a:prstGeom prst="line">
            <a:avLst/>
          </a:prstGeom>
          <a:ln w="6350">
            <a:solidFill>
              <a:srgbClr val="FF0000"/>
            </a:solidFill>
          </a:ln>
        </p:spPr>
        <p:style>
          <a:lnRef idx="1">
            <a:schemeClr val="dk1"/>
          </a:lnRef>
          <a:fillRef idx="0">
            <a:schemeClr val="dk1"/>
          </a:fillRef>
          <a:effectRef idx="0">
            <a:schemeClr val="dk1"/>
          </a:effectRef>
          <a:fontRef idx="minor">
            <a:schemeClr val="tx1"/>
          </a:fontRef>
        </p:style>
      </p:cxnSp>
      <p:sp>
        <p:nvSpPr>
          <p:cNvPr id="20" name="Text Box 19"/>
          <p:cNvSpPr txBox="1">
            <a:spLocks noChangeArrowheads="1"/>
          </p:cNvSpPr>
          <p:nvPr/>
        </p:nvSpPr>
        <p:spPr bwMode="auto">
          <a:xfrm>
            <a:off x="5642415" y="6259852"/>
            <a:ext cx="3199618" cy="369332"/>
          </a:xfrm>
          <a:prstGeom prst="rect">
            <a:avLst/>
          </a:prstGeom>
          <a:noFill/>
          <a:ln w="9525">
            <a:noFill/>
            <a:miter lim="800000"/>
            <a:headEnd/>
            <a:tailEnd/>
          </a:ln>
        </p:spPr>
        <p:txBody>
          <a:bodyPr wrap="square">
            <a:spAutoFit/>
          </a:bodyPr>
          <a:lstStyle/>
          <a:p>
            <a:pPr algn="ctr">
              <a:spcBef>
                <a:spcPts val="100"/>
              </a:spcBef>
              <a:spcAft>
                <a:spcPts val="100"/>
              </a:spcAft>
              <a:defRPr/>
            </a:pPr>
            <a:r>
              <a:rPr lang="en-US" b="1" dirty="0" err="1" smtClean="0">
                <a:solidFill>
                  <a:srgbClr val="FFFFFF"/>
                </a:solidFill>
                <a:latin typeface="Sylfaen"/>
                <a:cs typeface="Sylfaen"/>
              </a:rPr>
              <a:t>Liistro</a:t>
            </a:r>
            <a:r>
              <a:rPr lang="en-US" b="1" dirty="0" smtClean="0">
                <a:solidFill>
                  <a:srgbClr val="FFFFFF"/>
                </a:solidFill>
                <a:latin typeface="Sylfaen"/>
                <a:cs typeface="Sylfaen"/>
              </a:rPr>
              <a:t> et al., JACC 2014</a:t>
            </a:r>
            <a:endParaRPr lang="en-US" b="1" dirty="0">
              <a:solidFill>
                <a:srgbClr val="FFFFFF"/>
              </a:solidFill>
              <a:latin typeface="Sylfaen"/>
              <a:cs typeface="Sylfaen"/>
            </a:endParaRPr>
          </a:p>
        </p:txBody>
      </p:sp>
      <p:sp>
        <p:nvSpPr>
          <p:cNvPr id="40" name="Rectangle 6"/>
          <p:cNvSpPr>
            <a:spLocks noChangeArrowheads="1"/>
          </p:cNvSpPr>
          <p:nvPr/>
        </p:nvSpPr>
        <p:spPr bwMode="auto">
          <a:xfrm>
            <a:off x="7687732" y="206952"/>
            <a:ext cx="1320757" cy="436515"/>
          </a:xfrm>
          <a:prstGeom prst="rect">
            <a:avLst/>
          </a:prstGeom>
          <a:solidFill>
            <a:schemeClr val="accent2">
              <a:lumMod val="50000"/>
            </a:schemeClr>
          </a:solidFill>
          <a:ln>
            <a:solidFill>
              <a:srgbClr val="FF0000"/>
            </a:solidFill>
          </a:ln>
          <a:effectLst/>
          <a:extLst/>
        </p:spPr>
        <p:txBody>
          <a:bodyPr/>
          <a:lstStyle/>
          <a:p>
            <a:pPr algn="ctr">
              <a:spcBef>
                <a:spcPct val="20000"/>
              </a:spcBef>
              <a:defRPr/>
            </a:pPr>
            <a:r>
              <a:rPr lang="it-IT" sz="2000" dirty="0" smtClean="0">
                <a:solidFill>
                  <a:schemeClr val="bg1"/>
                </a:solidFill>
                <a:latin typeface="Sylfaen" charset="0"/>
              </a:rPr>
              <a:t>BTK</a:t>
            </a:r>
            <a:endParaRPr lang="it-IT" sz="2000" dirty="0">
              <a:solidFill>
                <a:schemeClr val="bg1"/>
              </a:solidFill>
              <a:latin typeface="Sylfaen" charset="0"/>
            </a:endParaRPr>
          </a:p>
        </p:txBody>
      </p:sp>
      <p:sp>
        <p:nvSpPr>
          <p:cNvPr id="41" name="Rectangle 6"/>
          <p:cNvSpPr>
            <a:spLocks noChangeArrowheads="1"/>
          </p:cNvSpPr>
          <p:nvPr/>
        </p:nvSpPr>
        <p:spPr bwMode="auto">
          <a:xfrm>
            <a:off x="7764756" y="697997"/>
            <a:ext cx="1226801" cy="473805"/>
          </a:xfrm>
          <a:prstGeom prst="rect">
            <a:avLst/>
          </a:prstGeom>
          <a:solidFill>
            <a:schemeClr val="tx1">
              <a:lumMod val="65000"/>
              <a:lumOff val="35000"/>
            </a:schemeClr>
          </a:solidFill>
          <a:ln>
            <a:solidFill>
              <a:srgbClr val="F79646"/>
            </a:solidFill>
          </a:ln>
          <a:effectLst/>
          <a:extLst/>
        </p:spPr>
        <p:txBody>
          <a:bodyPr/>
          <a:lstStyle/>
          <a:p>
            <a:pPr algn="ctr"/>
            <a:r>
              <a:rPr lang="it-IT" i="1" dirty="0" smtClean="0">
                <a:solidFill>
                  <a:schemeClr val="bg1"/>
                </a:solidFill>
                <a:latin typeface="Sylfaen"/>
                <a:cs typeface="Sylfaen"/>
              </a:rPr>
              <a:t>vs. POBA</a:t>
            </a:r>
            <a:endParaRPr lang="it-IT" dirty="0">
              <a:solidFill>
                <a:schemeClr val="bg1"/>
              </a:solidFill>
              <a:latin typeface="Sylfaen"/>
              <a:cs typeface="Sylfaen"/>
            </a:endParaRPr>
          </a:p>
        </p:txBody>
      </p:sp>
      <p:sp>
        <p:nvSpPr>
          <p:cNvPr id="42" name="Rectangle 3"/>
          <p:cNvSpPr>
            <a:spLocks noGrp="1" noChangeArrowheads="1"/>
          </p:cNvSpPr>
          <p:nvPr>
            <p:ph type="title" idx="4294967295"/>
          </p:nvPr>
        </p:nvSpPr>
        <p:spPr>
          <a:xfrm>
            <a:off x="1843005" y="274685"/>
            <a:ext cx="5695039" cy="673629"/>
          </a:xfrm>
          <a:solidFill>
            <a:srgbClr val="7F7F7F"/>
          </a:solidFill>
          <a:ln>
            <a:solidFill>
              <a:srgbClr val="FF0000"/>
            </a:solidFill>
          </a:ln>
        </p:spPr>
        <p:txBody>
          <a:bodyPr>
            <a:normAutofit/>
          </a:bodyPr>
          <a:lstStyle/>
          <a:p>
            <a:pPr eaLnBrk="1" hangingPunct="1">
              <a:defRPr/>
            </a:pPr>
            <a:r>
              <a:rPr lang="de-DE" sz="3200" dirty="0" smtClean="0">
                <a:solidFill>
                  <a:srgbClr val="FFFF00"/>
                </a:solidFill>
                <a:latin typeface="Sylfaen"/>
                <a:cs typeface="Sylfaen"/>
              </a:rPr>
              <a:t>DEBATE BTK (</a:t>
            </a:r>
            <a:r>
              <a:rPr lang="de-DE" sz="3200" dirty="0" err="1" smtClean="0">
                <a:solidFill>
                  <a:srgbClr val="FFFF00"/>
                </a:solidFill>
                <a:latin typeface="Sylfaen"/>
                <a:cs typeface="Sylfaen"/>
              </a:rPr>
              <a:t>FreePAC</a:t>
            </a:r>
            <a:r>
              <a:rPr lang="de-DE" sz="3200" dirty="0" smtClean="0">
                <a:solidFill>
                  <a:srgbClr val="FFFF00"/>
                </a:solidFill>
                <a:latin typeface="Sylfaen"/>
                <a:cs typeface="Sylfaen"/>
              </a:rPr>
              <a:t> </a:t>
            </a:r>
            <a:r>
              <a:rPr lang="de-DE" sz="3200" dirty="0" err="1" smtClean="0">
                <a:solidFill>
                  <a:srgbClr val="FFFF00"/>
                </a:solidFill>
                <a:latin typeface="Sylfaen"/>
                <a:cs typeface="Sylfaen"/>
              </a:rPr>
              <a:t>tech</a:t>
            </a:r>
            <a:r>
              <a:rPr lang="de-DE" sz="3200" dirty="0" smtClean="0">
                <a:solidFill>
                  <a:srgbClr val="FFFF00"/>
                </a:solidFill>
                <a:latin typeface="Sylfaen"/>
                <a:cs typeface="Sylfaen"/>
              </a:rPr>
              <a:t>.)</a:t>
            </a:r>
            <a:endParaRPr lang="en-US" sz="3200" dirty="0">
              <a:solidFill>
                <a:srgbClr val="FFFF00"/>
              </a:solidFill>
              <a:latin typeface="Sylfaen"/>
              <a:cs typeface="Sylfaen"/>
            </a:endParaRPr>
          </a:p>
        </p:txBody>
      </p:sp>
      <p:pic>
        <p:nvPicPr>
          <p:cNvPr id="38" name="Picture 2"/>
          <p:cNvPicPr>
            <a:picLocks noChangeAspect="1" noChangeArrowheads="1"/>
          </p:cNvPicPr>
          <p:nvPr/>
        </p:nvPicPr>
        <p:blipFill>
          <a:blip r:embed="rId2">
            <a:extLst>
              <a:ext uri="{28A0092B-C50C-407E-A947-70E740481C1C}">
                <a14:useLocalDpi xmlns:a14="http://schemas.microsoft.com/office/drawing/2010/main" val="0"/>
              </a:ext>
            </a:extLst>
          </a:blip>
          <a:srcRect l="27055" t="35687" r="24657" b="23907"/>
          <a:stretch>
            <a:fillRect/>
          </a:stretch>
        </p:blipFill>
        <p:spPr bwMode="auto">
          <a:xfrm>
            <a:off x="4021081" y="3321329"/>
            <a:ext cx="4970476" cy="2339919"/>
          </a:xfrm>
          <a:prstGeom prst="rect">
            <a:avLst/>
          </a:prstGeom>
          <a:ln w="9525">
            <a:solidFill>
              <a:srgbClr val="FF6600"/>
            </a:solidFill>
            <a:miter lim="800000"/>
            <a:headEnd/>
            <a:tailEnd/>
          </a:ln>
          <a:effectLst/>
          <a:extLst/>
        </p:spPr>
      </p:pic>
    </p:spTree>
    <p:extLst>
      <p:ext uri="{BB962C8B-B14F-4D97-AF65-F5344CB8AC3E}">
        <p14:creationId xmlns:p14="http://schemas.microsoft.com/office/powerpoint/2010/main" val="72847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1066800" y="1944688"/>
            <a:ext cx="5943600" cy="457200"/>
          </a:xfrm>
          <a:prstGeom prst="rect">
            <a:avLst/>
          </a:prstGeom>
          <a:noFill/>
          <a:ln w="9525">
            <a:noFill/>
            <a:miter lim="800000"/>
            <a:headEnd/>
            <a:tailEnd/>
          </a:ln>
        </p:spPr>
        <p:txBody>
          <a:bodyPr>
            <a:spAutoFit/>
          </a:bodyPr>
          <a:lstStyle/>
          <a:p>
            <a:pPr eaLnBrk="0" hangingPunct="0"/>
            <a:endParaRPr lang="en-US" sz="2400" b="0" i="0">
              <a:solidFill>
                <a:schemeClr val="tx1"/>
              </a:solidFill>
              <a:ea typeface="MS PGothic" pitchFamily="34" charset="-128"/>
              <a:cs typeface="ヒラギノ角ゴ Pro W3"/>
            </a:endParaRPr>
          </a:p>
        </p:txBody>
      </p:sp>
      <p:sp>
        <p:nvSpPr>
          <p:cNvPr id="14338" name="Text Box 3"/>
          <p:cNvSpPr txBox="1">
            <a:spLocks noChangeArrowheads="1"/>
          </p:cNvSpPr>
          <p:nvPr/>
        </p:nvSpPr>
        <p:spPr bwMode="auto">
          <a:xfrm>
            <a:off x="685800" y="5867400"/>
            <a:ext cx="7543800" cy="201613"/>
          </a:xfrm>
          <a:prstGeom prst="rect">
            <a:avLst/>
          </a:prstGeom>
          <a:noFill/>
          <a:ln w="9525">
            <a:noFill/>
            <a:miter lim="800000"/>
            <a:headEnd/>
            <a:tailEnd/>
          </a:ln>
        </p:spPr>
        <p:txBody>
          <a:bodyPr>
            <a:spAutoFit/>
          </a:bodyPr>
          <a:lstStyle/>
          <a:p>
            <a:pPr>
              <a:lnSpc>
                <a:spcPct val="80000"/>
              </a:lnSpc>
              <a:spcBef>
                <a:spcPct val="30000"/>
              </a:spcBef>
              <a:buClr>
                <a:schemeClr val="tx2"/>
              </a:buClr>
              <a:buSzPct val="110000"/>
            </a:pPr>
            <a:endParaRPr lang="en-US" sz="900" b="0" i="0">
              <a:solidFill>
                <a:schemeClr val="tx1"/>
              </a:solidFill>
              <a:ea typeface="MS PGothic" pitchFamily="34" charset="-128"/>
              <a:cs typeface="ヒラギノ角ゴ Pro W3"/>
            </a:endParaRPr>
          </a:p>
        </p:txBody>
      </p:sp>
      <p:sp>
        <p:nvSpPr>
          <p:cNvPr id="14339" name="Rectangle 4"/>
          <p:cNvSpPr>
            <a:spLocks noGrp="1" noChangeArrowheads="1"/>
          </p:cNvSpPr>
          <p:nvPr>
            <p:ph type="title"/>
          </p:nvPr>
        </p:nvSpPr>
        <p:spPr>
          <a:xfrm>
            <a:off x="457200" y="274638"/>
            <a:ext cx="8229600" cy="707495"/>
          </a:xfrm>
          <a:solidFill>
            <a:schemeClr val="accent2">
              <a:lumMod val="50000"/>
            </a:schemeClr>
          </a:solidFill>
        </p:spPr>
        <p:txBody>
          <a:bodyPr/>
          <a:lstStyle/>
          <a:p>
            <a:pPr eaLnBrk="1" hangingPunct="1"/>
            <a:r>
              <a:rPr lang="en-US" sz="3200" dirty="0" smtClean="0">
                <a:solidFill>
                  <a:srgbClr val="FFFF00"/>
                </a:solidFill>
                <a:latin typeface="Sylfaen"/>
                <a:cs typeface="Sylfaen"/>
              </a:rPr>
              <a:t>Disclosure Statement of Financial Interest</a:t>
            </a:r>
          </a:p>
        </p:txBody>
      </p:sp>
      <p:sp>
        <p:nvSpPr>
          <p:cNvPr id="14340" name="Rectangle 5"/>
          <p:cNvSpPr>
            <a:spLocks noGrp="1" noChangeArrowheads="1"/>
          </p:cNvSpPr>
          <p:nvPr>
            <p:ph type="body" sz="half" idx="1"/>
          </p:nvPr>
        </p:nvSpPr>
        <p:spPr>
          <a:xfrm>
            <a:off x="533400" y="3472536"/>
            <a:ext cx="3810000" cy="2698750"/>
          </a:xfrm>
        </p:spPr>
        <p:txBody>
          <a:bodyPr>
            <a:normAutofit/>
          </a:bodyPr>
          <a:lstStyle/>
          <a:p>
            <a:pPr eaLnBrk="1" hangingPunct="1">
              <a:lnSpc>
                <a:spcPct val="120000"/>
              </a:lnSpc>
            </a:pPr>
            <a:r>
              <a:rPr lang="en-US" sz="2400" b="0" dirty="0" smtClean="0">
                <a:solidFill>
                  <a:srgbClr val="FFFF00"/>
                </a:solidFill>
                <a:latin typeface="Sylfaen"/>
                <a:cs typeface="Sylfaen"/>
              </a:rPr>
              <a:t>Grant/Research Support</a:t>
            </a:r>
          </a:p>
          <a:p>
            <a:pPr eaLnBrk="1" hangingPunct="1">
              <a:lnSpc>
                <a:spcPct val="120000"/>
              </a:lnSpc>
            </a:pPr>
            <a:r>
              <a:rPr lang="en-US" sz="2400" b="0" dirty="0" smtClean="0">
                <a:solidFill>
                  <a:srgbClr val="FFFF00"/>
                </a:solidFill>
                <a:latin typeface="Sylfaen"/>
                <a:cs typeface="Sylfaen"/>
              </a:rPr>
              <a:t>Consulting Fees/Honoraria</a:t>
            </a:r>
          </a:p>
        </p:txBody>
      </p:sp>
      <p:sp>
        <p:nvSpPr>
          <p:cNvPr id="14341" name="Rectangle 6"/>
          <p:cNvSpPr>
            <a:spLocks noGrp="1" noChangeArrowheads="1"/>
          </p:cNvSpPr>
          <p:nvPr>
            <p:ph type="body" sz="half" idx="2"/>
          </p:nvPr>
        </p:nvSpPr>
        <p:spPr>
          <a:xfrm>
            <a:off x="4724400" y="3472535"/>
            <a:ext cx="3810000" cy="2596477"/>
          </a:xfrm>
        </p:spPr>
        <p:txBody>
          <a:bodyPr>
            <a:normAutofit lnSpcReduction="10000"/>
          </a:bodyPr>
          <a:lstStyle/>
          <a:p>
            <a:pPr eaLnBrk="1" hangingPunct="1">
              <a:lnSpc>
                <a:spcPct val="120000"/>
              </a:lnSpc>
            </a:pPr>
            <a:r>
              <a:rPr lang="en-US" sz="2400" b="0" dirty="0" err="1" smtClean="0">
                <a:solidFill>
                  <a:schemeClr val="bg1"/>
                </a:solidFill>
                <a:latin typeface="Sylfaen"/>
                <a:cs typeface="Sylfaen"/>
              </a:rPr>
              <a:t>Movi</a:t>
            </a:r>
            <a:r>
              <a:rPr lang="en-US" sz="2400" b="0" dirty="0" smtClean="0">
                <a:solidFill>
                  <a:schemeClr val="bg1"/>
                </a:solidFill>
                <a:latin typeface="Sylfaen"/>
                <a:cs typeface="Sylfaen"/>
              </a:rPr>
              <a:t>, AB </a:t>
            </a:r>
            <a:r>
              <a:rPr lang="en-US" sz="2400" b="0" dirty="0" err="1" smtClean="0">
                <a:solidFill>
                  <a:schemeClr val="bg1"/>
                </a:solidFill>
                <a:latin typeface="Sylfaen"/>
                <a:cs typeface="Sylfaen"/>
              </a:rPr>
              <a:t>Medica</a:t>
            </a:r>
            <a:r>
              <a:rPr lang="en-US" sz="2400" b="0" dirty="0" smtClean="0">
                <a:solidFill>
                  <a:schemeClr val="bg1"/>
                </a:solidFill>
                <a:latin typeface="Sylfaen"/>
                <a:cs typeface="Sylfaen"/>
              </a:rPr>
              <a:t>, Medtronic</a:t>
            </a:r>
            <a:endParaRPr lang="en-US" sz="2400" b="0" dirty="0" smtClean="0">
              <a:solidFill>
                <a:schemeClr val="bg1"/>
              </a:solidFill>
              <a:latin typeface="Sylfaen"/>
              <a:cs typeface="Sylfaen"/>
            </a:endParaRPr>
          </a:p>
          <a:p>
            <a:pPr eaLnBrk="1" hangingPunct="1">
              <a:lnSpc>
                <a:spcPct val="120000"/>
              </a:lnSpc>
            </a:pPr>
            <a:r>
              <a:rPr lang="en-US" sz="2400" b="0" dirty="0" err="1" smtClean="0">
                <a:solidFill>
                  <a:schemeClr val="bg1"/>
                </a:solidFill>
                <a:latin typeface="Sylfaen"/>
                <a:cs typeface="Sylfaen"/>
              </a:rPr>
              <a:t>Cardionovum</a:t>
            </a:r>
            <a:r>
              <a:rPr lang="en-US" sz="2400" b="0" dirty="0" smtClean="0">
                <a:solidFill>
                  <a:schemeClr val="bg1"/>
                </a:solidFill>
                <a:latin typeface="Sylfaen"/>
                <a:cs typeface="Sylfaen"/>
              </a:rPr>
              <a:t>, Abbott Vascular, Concept Medicals, </a:t>
            </a:r>
            <a:r>
              <a:rPr lang="en-US" sz="2400" b="0" dirty="0" err="1" smtClean="0">
                <a:solidFill>
                  <a:schemeClr val="bg1"/>
                </a:solidFill>
                <a:latin typeface="Sylfaen"/>
                <a:cs typeface="Sylfaen"/>
              </a:rPr>
              <a:t>Acilia</a:t>
            </a:r>
            <a:r>
              <a:rPr lang="en-US" sz="2400" b="0" dirty="0" smtClean="0">
                <a:solidFill>
                  <a:schemeClr val="bg1"/>
                </a:solidFill>
                <a:latin typeface="Sylfaen"/>
                <a:cs typeface="Sylfaen"/>
              </a:rPr>
              <a:t>, The Medicines Company</a:t>
            </a:r>
          </a:p>
        </p:txBody>
      </p:sp>
      <p:sp>
        <p:nvSpPr>
          <p:cNvPr id="548871" name="Text Box 7"/>
          <p:cNvSpPr txBox="1">
            <a:spLocks noChangeArrowheads="1"/>
          </p:cNvSpPr>
          <p:nvPr/>
        </p:nvSpPr>
        <p:spPr bwMode="auto">
          <a:xfrm>
            <a:off x="497113" y="1219200"/>
            <a:ext cx="8411029" cy="1200328"/>
          </a:xfrm>
          <a:prstGeom prst="rect">
            <a:avLst/>
          </a:prstGeom>
          <a:noFill/>
          <a:ln>
            <a:noFill/>
          </a:ln>
          <a:effectLst/>
          <a:extLst/>
        </p:spPr>
        <p:txBody>
          <a:bodyPr wrap="square">
            <a:spAutoFit/>
          </a:bodyPr>
          <a:lstStyle/>
          <a:p>
            <a:pPr eaLnBrk="0" hangingPunct="0">
              <a:defRPr/>
            </a:pPr>
            <a:r>
              <a:rPr lang="en-US" sz="2400" b="0" i="0" dirty="0">
                <a:solidFill>
                  <a:schemeClr val="bg1"/>
                </a:solidFill>
                <a:effectLst>
                  <a:outerShdw blurRad="38100" dist="38100" dir="2700000" algn="tl">
                    <a:srgbClr val="000000"/>
                  </a:outerShdw>
                </a:effectLst>
                <a:latin typeface="Sylfaen"/>
                <a:ea typeface="ヒラギノ角ゴ Pro W3" pitchFamily="-111" charset="-128"/>
                <a:cs typeface="Sylfaen"/>
              </a:rPr>
              <a:t>Within the past 12 months, I or my </a:t>
            </a:r>
            <a:r>
              <a:rPr lang="en-US" sz="2400" b="0" i="0" dirty="0" smtClean="0">
                <a:solidFill>
                  <a:schemeClr val="bg1"/>
                </a:solidFill>
                <a:effectLst>
                  <a:outerShdw blurRad="38100" dist="38100" dir="2700000" algn="tl">
                    <a:srgbClr val="000000"/>
                  </a:outerShdw>
                </a:effectLst>
                <a:latin typeface="Sylfaen"/>
                <a:ea typeface="ヒラギノ角ゴ Pro W3" pitchFamily="-111" charset="-128"/>
                <a:cs typeface="Sylfaen"/>
              </a:rPr>
              <a:t>spouse have </a:t>
            </a:r>
            <a:r>
              <a:rPr lang="en-US" sz="2400" b="0" i="0" dirty="0">
                <a:solidFill>
                  <a:schemeClr val="bg1"/>
                </a:solidFill>
                <a:effectLst>
                  <a:outerShdw blurRad="38100" dist="38100" dir="2700000" algn="tl">
                    <a:srgbClr val="000000"/>
                  </a:outerShdw>
                </a:effectLst>
                <a:latin typeface="Sylfaen"/>
                <a:ea typeface="ヒラギノ角ゴ Pro W3" pitchFamily="-111" charset="-128"/>
                <a:cs typeface="Sylfaen"/>
              </a:rPr>
              <a:t>had a financial interest/arrangement or affiliation with the </a:t>
            </a:r>
            <a:r>
              <a:rPr lang="en-US" sz="2400" b="0" i="0" dirty="0" smtClean="0">
                <a:solidFill>
                  <a:schemeClr val="bg1"/>
                </a:solidFill>
                <a:effectLst>
                  <a:outerShdw blurRad="38100" dist="38100" dir="2700000" algn="tl">
                    <a:srgbClr val="000000"/>
                  </a:outerShdw>
                </a:effectLst>
                <a:latin typeface="Sylfaen"/>
                <a:ea typeface="ヒラギノ角ゴ Pro W3" pitchFamily="-111" charset="-128"/>
                <a:cs typeface="Sylfaen"/>
              </a:rPr>
              <a:t>organizations </a:t>
            </a:r>
            <a:r>
              <a:rPr lang="en-US" sz="2400" b="0" i="0" dirty="0">
                <a:solidFill>
                  <a:schemeClr val="bg1"/>
                </a:solidFill>
                <a:effectLst>
                  <a:outerShdw blurRad="38100" dist="38100" dir="2700000" algn="tl">
                    <a:srgbClr val="000000"/>
                  </a:outerShdw>
                </a:effectLst>
                <a:latin typeface="Sylfaen"/>
                <a:ea typeface="ヒラギノ角ゴ Pro W3" pitchFamily="-111" charset="-128"/>
                <a:cs typeface="Sylfaen"/>
              </a:rPr>
              <a:t>listed below.</a:t>
            </a:r>
            <a:endParaRPr lang="en-US" sz="2400" dirty="0">
              <a:solidFill>
                <a:schemeClr val="bg1"/>
              </a:solidFill>
              <a:effectLst>
                <a:outerShdw blurRad="38100" dist="38100" dir="2700000" algn="tl">
                  <a:srgbClr val="000000"/>
                </a:outerShdw>
              </a:effectLst>
              <a:latin typeface="Sylfaen"/>
              <a:ea typeface="ヒラギノ角ゴ Pro W3" pitchFamily="-111" charset="-128"/>
              <a:cs typeface="Sylfaen"/>
            </a:endParaRPr>
          </a:p>
        </p:txBody>
      </p:sp>
      <p:sp>
        <p:nvSpPr>
          <p:cNvPr id="14343" name="Text Box 8"/>
          <p:cNvSpPr txBox="1">
            <a:spLocks noChangeArrowheads="1"/>
          </p:cNvSpPr>
          <p:nvPr/>
        </p:nvSpPr>
        <p:spPr bwMode="auto">
          <a:xfrm>
            <a:off x="485458" y="2634345"/>
            <a:ext cx="3775393" cy="400110"/>
          </a:xfrm>
          <a:prstGeom prst="rect">
            <a:avLst/>
          </a:prstGeom>
          <a:noFill/>
          <a:ln w="9525">
            <a:noFill/>
            <a:miter lim="800000"/>
            <a:headEnd/>
            <a:tailEnd/>
          </a:ln>
        </p:spPr>
        <p:txBody>
          <a:bodyPr wrap="none">
            <a:spAutoFit/>
          </a:bodyPr>
          <a:lstStyle/>
          <a:p>
            <a:pPr algn="r"/>
            <a:r>
              <a:rPr lang="en-US" sz="2000" i="0">
                <a:solidFill>
                  <a:schemeClr val="bg1"/>
                </a:solidFill>
                <a:latin typeface="Sylfaen"/>
                <a:cs typeface="Sylfaen"/>
              </a:rPr>
              <a:t>Affiliation/Financial Relationship</a:t>
            </a:r>
          </a:p>
        </p:txBody>
      </p:sp>
      <p:sp>
        <p:nvSpPr>
          <p:cNvPr id="14344" name="Text Box 9"/>
          <p:cNvSpPr txBox="1">
            <a:spLocks noChangeArrowheads="1"/>
          </p:cNvSpPr>
          <p:nvPr/>
        </p:nvSpPr>
        <p:spPr bwMode="auto">
          <a:xfrm>
            <a:off x="4724400" y="2634345"/>
            <a:ext cx="1223412" cy="400110"/>
          </a:xfrm>
          <a:prstGeom prst="rect">
            <a:avLst/>
          </a:prstGeom>
          <a:noFill/>
          <a:ln w="9525">
            <a:noFill/>
            <a:miter lim="800000"/>
            <a:headEnd/>
            <a:tailEnd/>
          </a:ln>
        </p:spPr>
        <p:txBody>
          <a:bodyPr wrap="none">
            <a:spAutoFit/>
          </a:bodyPr>
          <a:lstStyle/>
          <a:p>
            <a:r>
              <a:rPr lang="en-US" sz="2000" i="0">
                <a:solidFill>
                  <a:schemeClr val="bg1"/>
                </a:solidFill>
                <a:latin typeface="Sylfaen"/>
                <a:cs typeface="Sylfaen"/>
              </a:rPr>
              <a:t>Company</a:t>
            </a:r>
          </a:p>
        </p:txBody>
      </p:sp>
    </p:spTree>
    <p:extLst>
      <p:ext uri="{BB962C8B-B14F-4D97-AF65-F5344CB8AC3E}">
        <p14:creationId xmlns:p14="http://schemas.microsoft.com/office/powerpoint/2010/main" val="2814749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idx="4294967295"/>
          </p:nvPr>
        </p:nvSpPr>
        <p:spPr>
          <a:xfrm>
            <a:off x="1843005" y="274685"/>
            <a:ext cx="5695039" cy="673629"/>
          </a:xfrm>
          <a:solidFill>
            <a:srgbClr val="7F7F7F"/>
          </a:solidFill>
          <a:ln>
            <a:solidFill>
              <a:srgbClr val="FF0000"/>
            </a:solidFill>
          </a:ln>
        </p:spPr>
        <p:txBody>
          <a:bodyPr>
            <a:normAutofit fontScale="90000"/>
          </a:bodyPr>
          <a:lstStyle/>
          <a:p>
            <a:pPr eaLnBrk="1" hangingPunct="1">
              <a:defRPr/>
            </a:pPr>
            <a:r>
              <a:rPr lang="de-DE" sz="3200" dirty="0" smtClean="0">
                <a:solidFill>
                  <a:srgbClr val="FFFF00"/>
                </a:solidFill>
                <a:latin typeface="Sylfaen"/>
                <a:cs typeface="Sylfaen"/>
              </a:rPr>
              <a:t>IN.PACT DEEP (</a:t>
            </a:r>
            <a:r>
              <a:rPr lang="de-DE" sz="3200" dirty="0" err="1" smtClean="0">
                <a:solidFill>
                  <a:srgbClr val="FFFF00"/>
                </a:solidFill>
                <a:latin typeface="Sylfaen"/>
                <a:cs typeface="Sylfaen"/>
              </a:rPr>
              <a:t>FreePAC</a:t>
            </a:r>
            <a:r>
              <a:rPr lang="de-DE" sz="3200" dirty="0" smtClean="0">
                <a:solidFill>
                  <a:srgbClr val="FFFF00"/>
                </a:solidFill>
                <a:latin typeface="Sylfaen"/>
                <a:cs typeface="Sylfaen"/>
              </a:rPr>
              <a:t> </a:t>
            </a:r>
            <a:r>
              <a:rPr lang="de-DE" sz="3200" dirty="0" err="1" smtClean="0">
                <a:solidFill>
                  <a:srgbClr val="FFFF00"/>
                </a:solidFill>
                <a:latin typeface="Sylfaen"/>
                <a:cs typeface="Sylfaen"/>
              </a:rPr>
              <a:t>tech</a:t>
            </a:r>
            <a:r>
              <a:rPr lang="de-DE" sz="3200" dirty="0" smtClean="0">
                <a:solidFill>
                  <a:srgbClr val="FFFF00"/>
                </a:solidFill>
                <a:latin typeface="Sylfaen"/>
                <a:cs typeface="Sylfaen"/>
              </a:rPr>
              <a:t>.)</a:t>
            </a:r>
            <a:endParaRPr lang="en-US" sz="3200" dirty="0">
              <a:solidFill>
                <a:srgbClr val="FFFF00"/>
              </a:solidFill>
              <a:latin typeface="Sylfaen"/>
              <a:cs typeface="Sylfaen"/>
            </a:endParaRPr>
          </a:p>
        </p:txBody>
      </p:sp>
      <p:pic>
        <p:nvPicPr>
          <p:cNvPr id="10"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1864" t="19246" r="20351" b="6250"/>
          <a:stretch/>
        </p:blipFill>
        <p:spPr bwMode="auto">
          <a:xfrm>
            <a:off x="1362546" y="1538705"/>
            <a:ext cx="6451067" cy="4675827"/>
          </a:xfrm>
          <a:prstGeom prst="roundRect">
            <a:avLst>
              <a:gd name="adj" fmla="val 8594"/>
            </a:avLst>
          </a:prstGeom>
          <a:solidFill>
            <a:srgbClr val="FFFFFF">
              <a:shade val="85000"/>
            </a:srgbClr>
          </a:solidFill>
          <a:ln w="9525">
            <a:solidFill>
              <a:srgbClr val="FF6600"/>
            </a:solidFill>
            <a:miter lim="800000"/>
            <a:headEnd/>
            <a:tailEnd/>
          </a:ln>
          <a:effectLst>
            <a:outerShdw dist="35921" dir="2700000" algn="ctr" rotWithShape="0">
              <a:schemeClr val="bg2"/>
            </a:outerShdw>
          </a:effectLst>
          <a:extLst/>
        </p:spPr>
      </p:pic>
    </p:spTree>
    <p:extLst>
      <p:ext uri="{BB962C8B-B14F-4D97-AF65-F5344CB8AC3E}">
        <p14:creationId xmlns:p14="http://schemas.microsoft.com/office/powerpoint/2010/main" val="1086935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idx="4294967295"/>
          </p:nvPr>
        </p:nvSpPr>
        <p:spPr>
          <a:xfrm>
            <a:off x="1843005" y="274685"/>
            <a:ext cx="5695039" cy="673629"/>
          </a:xfrm>
          <a:solidFill>
            <a:srgbClr val="7F7F7F"/>
          </a:solidFill>
          <a:ln>
            <a:solidFill>
              <a:srgbClr val="FF0000"/>
            </a:solidFill>
          </a:ln>
        </p:spPr>
        <p:txBody>
          <a:bodyPr>
            <a:normAutofit fontScale="90000"/>
          </a:bodyPr>
          <a:lstStyle/>
          <a:p>
            <a:pPr eaLnBrk="1" hangingPunct="1">
              <a:defRPr/>
            </a:pPr>
            <a:r>
              <a:rPr lang="de-DE" sz="3200" dirty="0" smtClean="0">
                <a:solidFill>
                  <a:srgbClr val="FFFF00"/>
                </a:solidFill>
                <a:latin typeface="Sylfaen"/>
                <a:cs typeface="Sylfaen"/>
              </a:rPr>
              <a:t>IN.PACT DEEP (</a:t>
            </a:r>
            <a:r>
              <a:rPr lang="de-DE" sz="3200" dirty="0" err="1" smtClean="0">
                <a:solidFill>
                  <a:srgbClr val="FFFF00"/>
                </a:solidFill>
                <a:latin typeface="Sylfaen"/>
                <a:cs typeface="Sylfaen"/>
              </a:rPr>
              <a:t>FreePAC</a:t>
            </a:r>
            <a:r>
              <a:rPr lang="de-DE" sz="3200" dirty="0" smtClean="0">
                <a:solidFill>
                  <a:srgbClr val="FFFF00"/>
                </a:solidFill>
                <a:latin typeface="Sylfaen"/>
                <a:cs typeface="Sylfaen"/>
              </a:rPr>
              <a:t> </a:t>
            </a:r>
            <a:r>
              <a:rPr lang="de-DE" sz="3200" dirty="0" err="1" smtClean="0">
                <a:solidFill>
                  <a:srgbClr val="FFFF00"/>
                </a:solidFill>
                <a:latin typeface="Sylfaen"/>
                <a:cs typeface="Sylfaen"/>
              </a:rPr>
              <a:t>tech</a:t>
            </a:r>
            <a:r>
              <a:rPr lang="de-DE" sz="3200" dirty="0" smtClean="0">
                <a:solidFill>
                  <a:srgbClr val="FFFF00"/>
                </a:solidFill>
                <a:latin typeface="Sylfaen"/>
                <a:cs typeface="Sylfaen"/>
              </a:rPr>
              <a:t>.)</a:t>
            </a:r>
            <a:endParaRPr lang="en-US" sz="3200" dirty="0">
              <a:solidFill>
                <a:srgbClr val="FFFF00"/>
              </a:solidFill>
              <a:latin typeface="Sylfaen"/>
              <a:cs typeface="Sylfaen"/>
            </a:endParaRPr>
          </a:p>
        </p:txBody>
      </p:sp>
      <p:pic>
        <p:nvPicPr>
          <p:cNvPr id="11" name="Picture 17"/>
          <p:cNvPicPr>
            <a:picLocks noChangeAspect="1" noChangeArrowheads="1"/>
          </p:cNvPicPr>
          <p:nvPr/>
        </p:nvPicPr>
        <p:blipFill rotWithShape="1">
          <a:blip r:embed="rId2">
            <a:extLst>
              <a:ext uri="{28A0092B-C50C-407E-A947-70E740481C1C}">
                <a14:useLocalDpi xmlns:a14="http://schemas.microsoft.com/office/drawing/2010/main" val="0"/>
              </a:ext>
            </a:extLst>
          </a:blip>
          <a:srcRect l="21181" t="20038" r="20239" b="6250"/>
          <a:stretch/>
        </p:blipFill>
        <p:spPr bwMode="auto">
          <a:xfrm>
            <a:off x="236208" y="1230754"/>
            <a:ext cx="4420459" cy="3188189"/>
          </a:xfrm>
          <a:prstGeom prst="roundRect">
            <a:avLst>
              <a:gd name="adj" fmla="val 8594"/>
            </a:avLst>
          </a:prstGeom>
          <a:solidFill>
            <a:srgbClr val="FFFFFF">
              <a:shade val="85000"/>
            </a:srgbClr>
          </a:solidFill>
          <a:ln w="9525">
            <a:solidFill>
              <a:srgbClr val="FF6600"/>
            </a:solidFill>
            <a:miter lim="800000"/>
            <a:headEnd/>
            <a:tailEnd/>
          </a:ln>
          <a:effectLst>
            <a:outerShdw dist="35921" dir="2700000" algn="ctr" rotWithShape="0">
              <a:schemeClr val="bg2"/>
            </a:outerShdw>
          </a:effectLst>
          <a:extLst/>
        </p:spPr>
      </p:pic>
      <p:pic>
        <p:nvPicPr>
          <p:cNvPr id="12" name="Picture 18"/>
          <p:cNvPicPr>
            <a:picLocks noChangeAspect="1" noChangeArrowheads="1"/>
          </p:cNvPicPr>
          <p:nvPr/>
        </p:nvPicPr>
        <p:blipFill rotWithShape="1">
          <a:blip r:embed="rId3">
            <a:extLst>
              <a:ext uri="{28A0092B-C50C-407E-A947-70E740481C1C}">
                <a14:useLocalDpi xmlns:a14="http://schemas.microsoft.com/office/drawing/2010/main" val="0"/>
              </a:ext>
            </a:extLst>
          </a:blip>
          <a:srcRect l="21570" t="19850" r="19868" b="6111"/>
          <a:stretch/>
        </p:blipFill>
        <p:spPr bwMode="auto">
          <a:xfrm>
            <a:off x="4419595" y="3401306"/>
            <a:ext cx="4504256" cy="3254685"/>
          </a:xfrm>
          <a:prstGeom prst="roundRect">
            <a:avLst>
              <a:gd name="adj" fmla="val 8594"/>
            </a:avLst>
          </a:prstGeom>
          <a:solidFill>
            <a:srgbClr val="FFFFFF">
              <a:shade val="85000"/>
            </a:srgbClr>
          </a:solidFill>
          <a:ln w="9525">
            <a:solidFill>
              <a:srgbClr val="FF6600"/>
            </a:solidFill>
            <a:miter lim="800000"/>
            <a:headEnd/>
            <a:tailEnd/>
          </a:ln>
          <a:effectLst>
            <a:outerShdw dist="35921" dir="2700000" algn="ctr" rotWithShape="0">
              <a:schemeClr val="bg2"/>
            </a:outerShdw>
          </a:effectLst>
          <a:extLst/>
        </p:spPr>
      </p:pic>
    </p:spTree>
    <p:extLst>
      <p:ext uri="{BB962C8B-B14F-4D97-AF65-F5344CB8AC3E}">
        <p14:creationId xmlns:p14="http://schemas.microsoft.com/office/powerpoint/2010/main" val="2420589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2"/>
            <a:ext cx="8229600" cy="884950"/>
          </a:xfrm>
          <a:solidFill>
            <a:schemeClr val="tx1">
              <a:lumMod val="65000"/>
              <a:lumOff val="35000"/>
            </a:schemeClr>
          </a:solidFill>
          <a:ln>
            <a:solidFill>
              <a:srgbClr val="FF6600"/>
            </a:solidFill>
          </a:ln>
        </p:spPr>
        <p:txBody>
          <a:bodyPr/>
          <a:lstStyle/>
          <a:p>
            <a:r>
              <a:rPr lang="it-IT" sz="3200" b="1" dirty="0" err="1" smtClean="0">
                <a:solidFill>
                  <a:srgbClr val="FFFF00"/>
                </a:solidFill>
                <a:latin typeface="Sylfaen"/>
                <a:cs typeface="Sylfaen"/>
              </a:rPr>
              <a:t>In.Pact</a:t>
            </a:r>
            <a:r>
              <a:rPr lang="it-IT" sz="3200" b="1" dirty="0" smtClean="0">
                <a:solidFill>
                  <a:srgbClr val="FFFF00"/>
                </a:solidFill>
                <a:latin typeface="Sylfaen"/>
                <a:cs typeface="Sylfaen"/>
              </a:rPr>
              <a:t> </a:t>
            </a:r>
            <a:r>
              <a:rPr lang="it-IT" sz="3200" b="1" dirty="0" err="1" smtClean="0">
                <a:solidFill>
                  <a:srgbClr val="FFFF00"/>
                </a:solidFill>
                <a:latin typeface="Sylfaen"/>
                <a:cs typeface="Sylfaen"/>
              </a:rPr>
              <a:t>Deep</a:t>
            </a:r>
            <a:r>
              <a:rPr lang="it-IT" sz="3200" b="1" dirty="0" smtClean="0">
                <a:solidFill>
                  <a:srgbClr val="FFFF00"/>
                </a:solidFill>
                <a:latin typeface="Sylfaen"/>
                <a:cs typeface="Sylfaen"/>
              </a:rPr>
              <a:t>: </a:t>
            </a:r>
            <a:r>
              <a:rPr lang="it-IT" sz="3200" b="1" dirty="0" err="1" smtClean="0">
                <a:solidFill>
                  <a:srgbClr val="FFFF00"/>
                </a:solidFill>
                <a:latin typeface="Sylfaen"/>
                <a:cs typeface="Sylfaen"/>
              </a:rPr>
              <a:t>lack</a:t>
            </a:r>
            <a:r>
              <a:rPr lang="it-IT" sz="3200" b="1" dirty="0" smtClean="0">
                <a:solidFill>
                  <a:srgbClr val="FFFF00"/>
                </a:solidFill>
                <a:latin typeface="Sylfaen"/>
                <a:cs typeface="Sylfaen"/>
              </a:rPr>
              <a:t> of a </a:t>
            </a:r>
            <a:r>
              <a:rPr lang="it-IT" sz="3200" u="sng" dirty="0" err="1" smtClean="0">
                <a:solidFill>
                  <a:srgbClr val="FFFF00"/>
                </a:solidFill>
                <a:latin typeface="Sylfaen"/>
                <a:cs typeface="Sylfaen"/>
              </a:rPr>
              <a:t>surveillance</a:t>
            </a:r>
            <a:r>
              <a:rPr lang="it-IT" sz="3200" u="sng" dirty="0" smtClean="0">
                <a:solidFill>
                  <a:srgbClr val="FFFF00"/>
                </a:solidFill>
                <a:latin typeface="Sylfaen"/>
                <a:cs typeface="Sylfaen"/>
              </a:rPr>
              <a:t> </a:t>
            </a:r>
            <a:r>
              <a:rPr lang="it-IT" sz="3200" b="1" u="sng" dirty="0" err="1" smtClean="0">
                <a:solidFill>
                  <a:srgbClr val="FFFF00"/>
                </a:solidFill>
                <a:latin typeface="Sylfaen"/>
                <a:cs typeface="Sylfaen"/>
              </a:rPr>
              <a:t>program</a:t>
            </a:r>
            <a:endParaRPr lang="en-US" sz="3200" b="1" u="sng" dirty="0">
              <a:solidFill>
                <a:srgbClr val="FFFF00"/>
              </a:solidFill>
              <a:latin typeface="Sylfaen"/>
              <a:cs typeface="Sylfaen"/>
            </a:endParaRPr>
          </a:p>
        </p:txBody>
      </p:sp>
      <p:sp>
        <p:nvSpPr>
          <p:cNvPr id="11" name="Rounded Rectangle 11"/>
          <p:cNvSpPr>
            <a:spLocks noChangeArrowheads="1"/>
          </p:cNvSpPr>
          <p:nvPr/>
        </p:nvSpPr>
        <p:spPr bwMode="auto">
          <a:xfrm>
            <a:off x="104774" y="1268760"/>
            <a:ext cx="8859713" cy="2376263"/>
          </a:xfrm>
          <a:prstGeom prst="roundRect">
            <a:avLst>
              <a:gd name="adj" fmla="val 6584"/>
            </a:avLst>
          </a:prstGeom>
          <a:solidFill>
            <a:srgbClr val="7F7F7F"/>
          </a:solidFill>
          <a:ln w="9525">
            <a:solidFill>
              <a:schemeClr val="bg1">
                <a:lumMod val="65000"/>
              </a:schemeClr>
            </a:solidFill>
            <a:round/>
            <a:headEnd/>
            <a:tailEnd/>
          </a:ln>
          <a:extLst/>
        </p:spPr>
        <p:txBody>
          <a:bodyPr/>
          <a:lstStyle/>
          <a:p>
            <a:pPr>
              <a:defRPr/>
            </a:pPr>
            <a:endParaRPr lang="de-DE">
              <a:solidFill>
                <a:schemeClr val="bg1">
                  <a:lumMod val="50000"/>
                </a:schemeClr>
              </a:solidFill>
              <a:ea typeface="ヒラギノ角ゴ Pro W3" pitchFamily="1" charset="-128"/>
            </a:endParaRPr>
          </a:p>
        </p:txBody>
      </p:sp>
      <p:sp>
        <p:nvSpPr>
          <p:cNvPr id="12" name="Rounded Rectangle 11"/>
          <p:cNvSpPr>
            <a:spLocks noChangeArrowheads="1"/>
          </p:cNvSpPr>
          <p:nvPr/>
        </p:nvSpPr>
        <p:spPr bwMode="auto">
          <a:xfrm>
            <a:off x="107504" y="3717033"/>
            <a:ext cx="8859713" cy="2376263"/>
          </a:xfrm>
          <a:prstGeom prst="roundRect">
            <a:avLst>
              <a:gd name="adj" fmla="val 6584"/>
            </a:avLst>
          </a:prstGeom>
          <a:solidFill>
            <a:srgbClr val="7F7F7F"/>
          </a:solidFill>
          <a:ln w="9525">
            <a:solidFill>
              <a:schemeClr val="bg1">
                <a:lumMod val="65000"/>
              </a:schemeClr>
            </a:solidFill>
            <a:round/>
            <a:headEnd/>
            <a:tailEnd/>
          </a:ln>
          <a:extLst/>
        </p:spPr>
        <p:txBody>
          <a:bodyPr/>
          <a:lstStyle/>
          <a:p>
            <a:pPr>
              <a:defRPr/>
            </a:pPr>
            <a:endParaRPr lang="de-DE">
              <a:solidFill>
                <a:schemeClr val="bg1">
                  <a:lumMod val="50000"/>
                </a:schemeClr>
              </a:solidFill>
              <a:ea typeface="ヒラギノ角ゴ Pro W3" pitchFamily="1" charset="-128"/>
            </a:endParaRPr>
          </a:p>
        </p:txBody>
      </p:sp>
      <p:sp>
        <p:nvSpPr>
          <p:cNvPr id="10" name="Rectangle 9"/>
          <p:cNvSpPr/>
          <p:nvPr/>
        </p:nvSpPr>
        <p:spPr>
          <a:xfrm>
            <a:off x="107504" y="1268760"/>
            <a:ext cx="2300630" cy="430887"/>
          </a:xfrm>
          <a:prstGeom prst="rect">
            <a:avLst/>
          </a:prstGeom>
        </p:spPr>
        <p:txBody>
          <a:bodyPr wrap="none">
            <a:spAutoFit/>
          </a:bodyPr>
          <a:lstStyle/>
          <a:p>
            <a:r>
              <a:rPr lang="it-IT" sz="2200" b="1" dirty="0">
                <a:solidFill>
                  <a:srgbClr val="005195"/>
                </a:solidFill>
                <a:latin typeface="Sylfaen"/>
                <a:cs typeface="Sylfaen"/>
              </a:rPr>
              <a:t>LEIPZIG </a:t>
            </a:r>
            <a:r>
              <a:rPr lang="it-IT" sz="2200" b="1" dirty="0" err="1">
                <a:solidFill>
                  <a:srgbClr val="005195"/>
                </a:solidFill>
                <a:latin typeface="Sylfaen"/>
                <a:cs typeface="Sylfaen"/>
              </a:rPr>
              <a:t>Registry</a:t>
            </a:r>
            <a:endParaRPr lang="en-US" sz="2200" b="1" dirty="0">
              <a:solidFill>
                <a:srgbClr val="005195"/>
              </a:solidFill>
              <a:latin typeface="Sylfaen"/>
              <a:cs typeface="Sylfaen"/>
            </a:endParaRPr>
          </a:p>
        </p:txBody>
      </p:sp>
      <p:sp>
        <p:nvSpPr>
          <p:cNvPr id="14" name="Rectangle 13"/>
          <p:cNvSpPr/>
          <p:nvPr/>
        </p:nvSpPr>
        <p:spPr>
          <a:xfrm>
            <a:off x="107504" y="3717032"/>
            <a:ext cx="1877437" cy="430887"/>
          </a:xfrm>
          <a:prstGeom prst="rect">
            <a:avLst/>
          </a:prstGeom>
        </p:spPr>
        <p:txBody>
          <a:bodyPr wrap="none">
            <a:spAutoFit/>
          </a:bodyPr>
          <a:lstStyle/>
          <a:p>
            <a:r>
              <a:rPr lang="it-IT" sz="2200" b="1" dirty="0" smtClean="0">
                <a:solidFill>
                  <a:srgbClr val="005195"/>
                </a:solidFill>
                <a:latin typeface="Sylfaen"/>
                <a:cs typeface="Sylfaen"/>
              </a:rPr>
              <a:t>DEBATE BTK</a:t>
            </a:r>
            <a:endParaRPr lang="en-US" sz="2200" b="1" dirty="0">
              <a:solidFill>
                <a:srgbClr val="005195"/>
              </a:solidFill>
              <a:latin typeface="Sylfaen"/>
              <a:cs typeface="Sylfaen"/>
            </a:endParaRPr>
          </a:p>
        </p:txBody>
      </p:sp>
      <p:graphicFrame>
        <p:nvGraphicFramePr>
          <p:cNvPr id="15" name="Group 68"/>
          <p:cNvGraphicFramePr>
            <a:graphicFrameLocks noGrp="1"/>
          </p:cNvGraphicFramePr>
          <p:nvPr>
            <p:ph sz="half" idx="4294967295"/>
            <p:extLst>
              <p:ext uri="{D42A27DB-BD31-4B8C-83A1-F6EECF244321}">
                <p14:modId xmlns:p14="http://schemas.microsoft.com/office/powerpoint/2010/main" val="4183644568"/>
              </p:ext>
            </p:extLst>
          </p:nvPr>
        </p:nvGraphicFramePr>
        <p:xfrm>
          <a:off x="611559" y="1772815"/>
          <a:ext cx="3672408" cy="1447339"/>
        </p:xfrm>
        <a:graphic>
          <a:graphicData uri="http://schemas.openxmlformats.org/drawingml/2006/table">
            <a:tbl>
              <a:tblPr/>
              <a:tblGrid>
                <a:gridCol w="1494202"/>
                <a:gridCol w="1089103"/>
                <a:gridCol w="1089103"/>
              </a:tblGrid>
              <a:tr h="30697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DCB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lumMod val="50000"/>
                            </a:schemeClr>
                          </a:solidFill>
                          <a:effectLst/>
                          <a:latin typeface="Arial" charset="0"/>
                          <a:ea typeface="ヒラギノ角ゴ Pro W3" pitchFamily="28" charset="-128"/>
                        </a:rPr>
                        <a:t>(12-month)</a:t>
                      </a:r>
                      <a:endParaRPr kumimoji="0" lang="en-US" sz="1200" b="1"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PTA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lumMod val="50000"/>
                            </a:schemeClr>
                          </a:solidFill>
                          <a:effectLst/>
                          <a:latin typeface="Arial" charset="0"/>
                          <a:ea typeface="ヒラギノ角ゴ Pro W3" pitchFamily="28" charset="-128"/>
                        </a:rPr>
                        <a:t>(15 </a:t>
                      </a:r>
                      <a:r>
                        <a:rPr kumimoji="0" lang="it-IT" sz="1200" b="1" i="0" u="none" strike="noStrike" cap="none" normalizeH="0" baseline="0" dirty="0" err="1" smtClean="0">
                          <a:ln>
                            <a:noFill/>
                          </a:ln>
                          <a:solidFill>
                            <a:schemeClr val="tx1">
                              <a:lumMod val="50000"/>
                            </a:schemeClr>
                          </a:solidFill>
                          <a:effectLst/>
                          <a:latin typeface="Arial" charset="0"/>
                          <a:ea typeface="ヒラギノ角ゴ Pro W3" pitchFamily="28" charset="-128"/>
                        </a:rPr>
                        <a:t>month</a:t>
                      </a:r>
                      <a:r>
                        <a:rPr kumimoji="0" lang="it-IT" sz="1200" b="1" i="0" u="none" strike="noStrike" cap="none" normalizeH="0" baseline="0" dirty="0" smtClean="0">
                          <a:ln>
                            <a:noFill/>
                          </a:ln>
                          <a:solidFill>
                            <a:schemeClr val="tx1">
                              <a:lumMod val="50000"/>
                            </a:schemeClr>
                          </a:solidFill>
                          <a:effectLst/>
                          <a:latin typeface="Arial" charset="0"/>
                          <a:ea typeface="ヒラギノ角ゴ Pro W3" pitchFamily="28" charset="-128"/>
                        </a:rPr>
                        <a:t>)</a:t>
                      </a:r>
                      <a:endParaRPr kumimoji="0" lang="en-US" sz="1200" b="1"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30697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err="1" smtClean="0">
                          <a:ln>
                            <a:noFill/>
                          </a:ln>
                          <a:solidFill>
                            <a:schemeClr val="tx1">
                              <a:lumMod val="50000"/>
                            </a:schemeClr>
                          </a:solidFill>
                          <a:effectLst/>
                          <a:latin typeface="Arial" charset="0"/>
                          <a:ea typeface="ヒラギノ角ゴ Pro W3" pitchFamily="28" charset="-128"/>
                        </a:rPr>
                        <a:t>Deaths</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16.3%</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10.5%</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30697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err="1" smtClean="0">
                          <a:ln>
                            <a:noFill/>
                          </a:ln>
                          <a:solidFill>
                            <a:schemeClr val="tx1">
                              <a:lumMod val="50000"/>
                            </a:schemeClr>
                          </a:solidFill>
                          <a:effectLst/>
                          <a:latin typeface="Arial" charset="0"/>
                          <a:ea typeface="ヒラギノ角ゴ Pro W3" pitchFamily="28" charset="-128"/>
                        </a:rPr>
                        <a:t>Limb</a:t>
                      </a: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 </a:t>
                      </a:r>
                      <a:r>
                        <a:rPr kumimoji="0" lang="it-IT" sz="1400" b="0" i="0" u="none" strike="noStrike" cap="none" normalizeH="0" baseline="0" dirty="0" err="1" smtClean="0">
                          <a:ln>
                            <a:noFill/>
                          </a:ln>
                          <a:solidFill>
                            <a:schemeClr val="tx1">
                              <a:lumMod val="50000"/>
                            </a:schemeClr>
                          </a:solidFill>
                          <a:effectLst/>
                          <a:latin typeface="Arial" charset="0"/>
                          <a:ea typeface="ヒラギノ角ゴ Pro W3" pitchFamily="28" charset="-128"/>
                        </a:rPr>
                        <a:t>Salvage</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95.6%</a:t>
                      </a:r>
                      <a:endParaRPr kumimoji="0" lang="en-US" sz="1400" b="1"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100%</a:t>
                      </a:r>
                      <a:endParaRPr kumimoji="0" lang="en-US" sz="1400" b="1"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30697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 </a:t>
                      </a:r>
                      <a:r>
                        <a:rPr kumimoji="0" lang="it-IT" sz="1400" b="0" i="0" u="none" strike="noStrike" cap="none" normalizeH="0" baseline="0" dirty="0" err="1" smtClean="0">
                          <a:ln>
                            <a:noFill/>
                          </a:ln>
                          <a:solidFill>
                            <a:schemeClr val="tx1">
                              <a:lumMod val="50000"/>
                            </a:schemeClr>
                          </a:solidFill>
                          <a:effectLst/>
                          <a:latin typeface="Arial" charset="0"/>
                          <a:ea typeface="ヒラギノ角ゴ Pro W3" pitchFamily="28" charset="-128"/>
                        </a:rPr>
                        <a:t>Wound</a:t>
                      </a: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 </a:t>
                      </a:r>
                      <a:r>
                        <a:rPr kumimoji="0" lang="it-IT" sz="1400" b="0" i="0" u="none" strike="noStrike" cap="none" normalizeH="0" baseline="0" dirty="0" err="1" smtClean="0">
                          <a:ln>
                            <a:noFill/>
                          </a:ln>
                          <a:solidFill>
                            <a:schemeClr val="tx1">
                              <a:lumMod val="50000"/>
                            </a:schemeClr>
                          </a:solidFill>
                          <a:effectLst/>
                          <a:latin typeface="Arial" charset="0"/>
                          <a:ea typeface="ヒラギノ角ゴ Pro W3" pitchFamily="28" charset="-128"/>
                        </a:rPr>
                        <a:t>healing</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74.2%</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78.6%</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6" name="Rounded Rectangle 15"/>
          <p:cNvSpPr/>
          <p:nvPr/>
        </p:nvSpPr>
        <p:spPr>
          <a:xfrm>
            <a:off x="772732" y="2619795"/>
            <a:ext cx="3511236" cy="3218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7" name="Group 68"/>
          <p:cNvGraphicFramePr>
            <a:graphicFrameLocks noGrp="1"/>
          </p:cNvGraphicFramePr>
          <p:nvPr>
            <p:ph sz="half" idx="4294967295"/>
            <p:extLst>
              <p:ext uri="{D42A27DB-BD31-4B8C-83A1-F6EECF244321}">
                <p14:modId xmlns:p14="http://schemas.microsoft.com/office/powerpoint/2010/main" val="3756291163"/>
              </p:ext>
            </p:extLst>
          </p:nvPr>
        </p:nvGraphicFramePr>
        <p:xfrm>
          <a:off x="179512" y="4428946"/>
          <a:ext cx="4680520" cy="1227892"/>
        </p:xfrm>
        <a:graphic>
          <a:graphicData uri="http://schemas.openxmlformats.org/drawingml/2006/table">
            <a:tbl>
              <a:tblPr/>
              <a:tblGrid>
                <a:gridCol w="1944216"/>
                <a:gridCol w="1080120"/>
                <a:gridCol w="1080120"/>
                <a:gridCol w="576064"/>
              </a:tblGrid>
              <a:tr h="30697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12-month </a:t>
                      </a:r>
                      <a:r>
                        <a:rPr kumimoji="0" lang="it-IT" sz="1400" b="1" i="0" u="none" strike="noStrike" cap="none" normalizeH="0" baseline="0" dirty="0" err="1" smtClean="0">
                          <a:ln>
                            <a:noFill/>
                          </a:ln>
                          <a:solidFill>
                            <a:schemeClr val="tx1">
                              <a:lumMod val="50000"/>
                            </a:schemeClr>
                          </a:solidFill>
                          <a:effectLst/>
                          <a:latin typeface="Arial" charset="0"/>
                          <a:ea typeface="ヒラギノ角ゴ Pro W3" pitchFamily="28" charset="-128"/>
                        </a:rPr>
                        <a:t>Outcomes</a:t>
                      </a:r>
                      <a:endParaRPr kumimoji="0" lang="en-US" sz="1400" b="1"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DCB</a:t>
                      </a: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PTA</a:t>
                      </a: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lumMod val="50000"/>
                            </a:schemeClr>
                          </a:solidFill>
                          <a:effectLst/>
                          <a:latin typeface="Arial" charset="0"/>
                          <a:ea typeface="ヒラギノ角ゴ Pro W3" pitchFamily="28" charset="-128"/>
                        </a:rPr>
                        <a:t>p</a:t>
                      </a: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697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err="1" smtClean="0">
                          <a:ln>
                            <a:noFill/>
                          </a:ln>
                          <a:solidFill>
                            <a:schemeClr val="tx1">
                              <a:lumMod val="50000"/>
                            </a:schemeClr>
                          </a:solidFill>
                          <a:effectLst/>
                          <a:latin typeface="Arial" charset="0"/>
                          <a:ea typeface="ヒラギノ角ゴ Pro W3" pitchFamily="28" charset="-128"/>
                        </a:rPr>
                        <a:t>Deaths</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7.7%</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4.5%</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1" u="none" strike="noStrike" cap="none" normalizeH="0" baseline="0" dirty="0" smtClean="0">
                          <a:ln>
                            <a:noFill/>
                          </a:ln>
                          <a:solidFill>
                            <a:schemeClr val="tx1">
                              <a:lumMod val="50000"/>
                            </a:schemeClr>
                          </a:solidFill>
                          <a:effectLst/>
                          <a:latin typeface="Arial" charset="0"/>
                          <a:ea typeface="ヒラギノ角ゴ Pro W3" pitchFamily="28" charset="-128"/>
                        </a:rPr>
                        <a:t>0.4</a:t>
                      </a:r>
                      <a:endParaRPr kumimoji="0" lang="en-US" sz="1400" b="0" i="1"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697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Major </a:t>
                      </a:r>
                      <a:r>
                        <a:rPr kumimoji="0" lang="it-IT" sz="1400" b="0" i="0" u="none" strike="noStrike" cap="none" normalizeH="0" baseline="0" dirty="0" err="1" smtClean="0">
                          <a:ln>
                            <a:noFill/>
                          </a:ln>
                          <a:solidFill>
                            <a:schemeClr val="tx1">
                              <a:lumMod val="50000"/>
                            </a:schemeClr>
                          </a:solidFill>
                          <a:effectLst/>
                          <a:latin typeface="Arial" charset="0"/>
                          <a:ea typeface="ヒラギノ角ゴ Pro W3" pitchFamily="28" charset="-128"/>
                        </a:rPr>
                        <a:t>Amputation</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0%</a:t>
                      </a:r>
                      <a:endParaRPr kumimoji="0" lang="en-US" sz="1400" b="1"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1.5%</a:t>
                      </a:r>
                      <a:endParaRPr kumimoji="0" lang="en-US" sz="1400" b="1"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lumMod val="50000"/>
                            </a:schemeClr>
                          </a:solidFill>
                          <a:effectLst/>
                          <a:latin typeface="Arial" charset="0"/>
                          <a:ea typeface="ヒラギノ角ゴ Pro W3" pitchFamily="28" charset="-128"/>
                        </a:rPr>
                        <a:t>0.9</a:t>
                      </a:r>
                      <a:endParaRPr kumimoji="0" lang="en-US" sz="1400" b="1" i="1"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697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 </a:t>
                      </a:r>
                      <a:r>
                        <a:rPr kumimoji="0" lang="it-IT" sz="1400" b="0" i="0" u="none" strike="noStrike" cap="none" normalizeH="0" baseline="0" dirty="0" err="1" smtClean="0">
                          <a:ln>
                            <a:noFill/>
                          </a:ln>
                          <a:solidFill>
                            <a:schemeClr val="tx1">
                              <a:lumMod val="50000"/>
                            </a:schemeClr>
                          </a:solidFill>
                          <a:effectLst/>
                          <a:latin typeface="Arial" charset="0"/>
                          <a:ea typeface="ヒラギノ角ゴ Pro W3" pitchFamily="28" charset="-128"/>
                        </a:rPr>
                        <a:t>Wound</a:t>
                      </a:r>
                      <a:r>
                        <a:rPr kumimoji="0" lang="it-IT" sz="1400" b="0" i="0" u="none" strike="noStrike" cap="none" normalizeH="0" baseline="0" dirty="0" smtClean="0">
                          <a:ln>
                            <a:noFill/>
                          </a:ln>
                          <a:solidFill>
                            <a:schemeClr val="tx1">
                              <a:lumMod val="50000"/>
                            </a:schemeClr>
                          </a:solidFill>
                          <a:effectLst/>
                          <a:latin typeface="Arial" charset="0"/>
                          <a:ea typeface="ヒラギノ角ゴ Pro W3" pitchFamily="28" charset="-128"/>
                        </a:rPr>
                        <a:t> </a:t>
                      </a:r>
                      <a:r>
                        <a:rPr kumimoji="0" lang="it-IT" sz="1400" b="0" i="0" u="none" strike="noStrike" cap="none" normalizeH="0" baseline="0" dirty="0" err="1" smtClean="0">
                          <a:ln>
                            <a:noFill/>
                          </a:ln>
                          <a:solidFill>
                            <a:schemeClr val="tx1">
                              <a:lumMod val="50000"/>
                            </a:schemeClr>
                          </a:solidFill>
                          <a:effectLst/>
                          <a:latin typeface="Arial" charset="0"/>
                          <a:ea typeface="ヒラギノ角ゴ Pro W3" pitchFamily="28" charset="-128"/>
                        </a:rPr>
                        <a:t>healing</a:t>
                      </a:r>
                      <a:endParaRPr kumimoji="0" lang="en-US" sz="1400" b="0"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86%</a:t>
                      </a:r>
                      <a:endParaRPr kumimoji="0" lang="en-US" sz="1400" b="1"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lumMod val="50000"/>
                            </a:schemeClr>
                          </a:solidFill>
                          <a:effectLst/>
                          <a:latin typeface="Arial" charset="0"/>
                          <a:ea typeface="ヒラギノ角ゴ Pro W3" pitchFamily="28" charset="-128"/>
                        </a:rPr>
                        <a:t>67%</a:t>
                      </a:r>
                      <a:endParaRPr kumimoji="0" lang="en-US" sz="1400" b="1" i="0"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lumMod val="50000"/>
                            </a:schemeClr>
                          </a:solidFill>
                          <a:effectLst/>
                          <a:latin typeface="Arial" charset="0"/>
                          <a:ea typeface="ヒラギノ角ゴ Pro W3" pitchFamily="28" charset="-128"/>
                        </a:rPr>
                        <a:t>0.01</a:t>
                      </a:r>
                      <a:endParaRPr kumimoji="0" lang="en-US" sz="1400" b="1" i="1" u="none" strike="noStrike" cap="none" normalizeH="0" baseline="0" dirty="0" smtClean="0">
                        <a:ln>
                          <a:noFill/>
                        </a:ln>
                        <a:solidFill>
                          <a:schemeClr val="tx1">
                            <a:lumMod val="50000"/>
                          </a:schemeClr>
                        </a:solidFill>
                        <a:effectLst/>
                        <a:latin typeface="Arial" charset="0"/>
                        <a:ea typeface="ヒラギノ角ゴ Pro W3" pitchFamily="28" charset="-128"/>
                      </a:endParaRPr>
                    </a:p>
                  </a:txBody>
                  <a:tcPr marL="90024" marR="90024"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Rounded Rectangle 12"/>
          <p:cNvSpPr/>
          <p:nvPr/>
        </p:nvSpPr>
        <p:spPr>
          <a:xfrm>
            <a:off x="515154" y="5069317"/>
            <a:ext cx="4353059" cy="5919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4932041" y="5862464"/>
            <a:ext cx="3171081" cy="230832"/>
          </a:xfrm>
          <a:prstGeom prst="rect">
            <a:avLst/>
          </a:prstGeom>
        </p:spPr>
        <p:txBody>
          <a:bodyPr wrap="square">
            <a:spAutoFit/>
          </a:bodyPr>
          <a:lstStyle/>
          <a:p>
            <a:pPr marL="171450" indent="-171450">
              <a:buFont typeface="Arial" panose="020B0604020202020204" pitchFamily="34" charset="0"/>
              <a:buChar char="•"/>
            </a:pPr>
            <a:r>
              <a:rPr lang="en-US" sz="900" dirty="0" err="1">
                <a:solidFill>
                  <a:srgbClr val="000000"/>
                </a:solidFill>
                <a:latin typeface="Sylfaen"/>
                <a:cs typeface="Sylfaen"/>
              </a:rPr>
              <a:t>Liistro</a:t>
            </a:r>
            <a:r>
              <a:rPr lang="en-US" sz="900" dirty="0">
                <a:solidFill>
                  <a:srgbClr val="000000"/>
                </a:solidFill>
                <a:latin typeface="Sylfaen"/>
                <a:cs typeface="Sylfaen"/>
              </a:rPr>
              <a:t> F et al. </a:t>
            </a:r>
            <a:r>
              <a:rPr lang="en-US" sz="900" dirty="0" smtClean="0">
                <a:solidFill>
                  <a:srgbClr val="000000"/>
                </a:solidFill>
                <a:latin typeface="Sylfaen"/>
                <a:cs typeface="Sylfaen"/>
              </a:rPr>
              <a:t>Circulation</a:t>
            </a:r>
            <a:r>
              <a:rPr lang="en-US" sz="900" dirty="0">
                <a:solidFill>
                  <a:srgbClr val="000000"/>
                </a:solidFill>
                <a:latin typeface="Sylfaen"/>
                <a:cs typeface="Sylfaen"/>
              </a:rPr>
              <a:t>. 2013 Aug 6;128(6):615-21</a:t>
            </a:r>
          </a:p>
        </p:txBody>
      </p:sp>
      <p:sp>
        <p:nvSpPr>
          <p:cNvPr id="19" name="Rectangle 22"/>
          <p:cNvSpPr>
            <a:spLocks noChangeArrowheads="1"/>
          </p:cNvSpPr>
          <p:nvPr/>
        </p:nvSpPr>
        <p:spPr bwMode="auto">
          <a:xfrm>
            <a:off x="4932041" y="3284983"/>
            <a:ext cx="4032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36525" indent="-171450">
              <a:buFont typeface="Arial" panose="020B0604020202020204" pitchFamily="34" charset="0"/>
              <a:buChar char="•"/>
            </a:pPr>
            <a:r>
              <a:rPr lang="en-US" sz="900" dirty="0" smtClean="0">
                <a:solidFill>
                  <a:srgbClr val="000000"/>
                </a:solidFill>
                <a:latin typeface="Arial" pitchFamily="34" charset="0"/>
                <a:cs typeface="Arial" pitchFamily="34" charset="0"/>
              </a:rPr>
              <a:t>Schmidt </a:t>
            </a:r>
            <a:r>
              <a:rPr lang="en-US" sz="900" dirty="0">
                <a:solidFill>
                  <a:srgbClr val="000000"/>
                </a:solidFill>
                <a:latin typeface="Arial" pitchFamily="34" charset="0"/>
                <a:cs typeface="Arial" pitchFamily="34" charset="0"/>
              </a:rPr>
              <a:t>A et al. </a:t>
            </a:r>
            <a:r>
              <a:rPr lang="en-US" sz="900" dirty="0" smtClean="0">
                <a:solidFill>
                  <a:srgbClr val="000000"/>
                </a:solidFill>
                <a:latin typeface="Arial" pitchFamily="34" charset="0"/>
                <a:cs typeface="Arial" pitchFamily="34" charset="0"/>
              </a:rPr>
              <a:t>J </a:t>
            </a:r>
            <a:r>
              <a:rPr lang="en-US" sz="900" dirty="0">
                <a:solidFill>
                  <a:srgbClr val="000000"/>
                </a:solidFill>
                <a:latin typeface="Arial" pitchFamily="34" charset="0"/>
                <a:cs typeface="Arial" pitchFamily="34" charset="0"/>
              </a:rPr>
              <a:t>Am </a:t>
            </a:r>
            <a:r>
              <a:rPr lang="en-US" sz="900" dirty="0" err="1">
                <a:solidFill>
                  <a:srgbClr val="000000"/>
                </a:solidFill>
                <a:latin typeface="Arial" pitchFamily="34" charset="0"/>
                <a:cs typeface="Arial" pitchFamily="34" charset="0"/>
              </a:rPr>
              <a:t>Coll</a:t>
            </a:r>
            <a:r>
              <a:rPr lang="en-US" sz="900" dirty="0">
                <a:solidFill>
                  <a:srgbClr val="000000"/>
                </a:solidFill>
                <a:latin typeface="Arial" pitchFamily="34" charset="0"/>
                <a:cs typeface="Arial" pitchFamily="34" charset="0"/>
              </a:rPr>
              <a:t> </a:t>
            </a:r>
            <a:r>
              <a:rPr lang="en-US" sz="900" dirty="0" err="1">
                <a:solidFill>
                  <a:srgbClr val="000000"/>
                </a:solidFill>
                <a:latin typeface="Arial" pitchFamily="34" charset="0"/>
                <a:cs typeface="Arial" pitchFamily="34" charset="0"/>
              </a:rPr>
              <a:t>Cardiol</a:t>
            </a:r>
            <a:r>
              <a:rPr lang="en-US" sz="900" dirty="0">
                <a:solidFill>
                  <a:srgbClr val="000000"/>
                </a:solidFill>
                <a:latin typeface="Arial" pitchFamily="34" charset="0"/>
                <a:cs typeface="Arial" pitchFamily="34" charset="0"/>
              </a:rPr>
              <a:t>. 2011 Sep 6;58(11):1105-9</a:t>
            </a:r>
          </a:p>
          <a:p>
            <a:pPr marL="136525" indent="-171450">
              <a:buFont typeface="Arial" panose="020B0604020202020204" pitchFamily="34" charset="0"/>
              <a:buChar char="•"/>
            </a:pPr>
            <a:r>
              <a:rPr lang="en-US" sz="900" dirty="0">
                <a:solidFill>
                  <a:srgbClr val="000000"/>
                </a:solidFill>
                <a:latin typeface="Arial" pitchFamily="34" charset="0"/>
                <a:cs typeface="Arial" pitchFamily="34" charset="0"/>
              </a:rPr>
              <a:t>Schmidt A et al</a:t>
            </a:r>
            <a:r>
              <a:rPr lang="en-US" sz="900" dirty="0" smtClean="0">
                <a:solidFill>
                  <a:srgbClr val="000000"/>
                </a:solidFill>
                <a:latin typeface="Arial" pitchFamily="34" charset="0"/>
                <a:cs typeface="Arial" pitchFamily="34" charset="0"/>
              </a:rPr>
              <a:t>. </a:t>
            </a:r>
            <a:r>
              <a:rPr lang="en-US" sz="900" dirty="0">
                <a:solidFill>
                  <a:srgbClr val="000000"/>
                </a:solidFill>
                <a:latin typeface="Arial" pitchFamily="34" charset="0"/>
                <a:cs typeface="Arial" pitchFamily="34" charset="0"/>
              </a:rPr>
              <a:t>Catheter </a:t>
            </a:r>
            <a:r>
              <a:rPr lang="en-US" sz="900" dirty="0" err="1">
                <a:solidFill>
                  <a:srgbClr val="000000"/>
                </a:solidFill>
                <a:latin typeface="Arial" pitchFamily="34" charset="0"/>
                <a:cs typeface="Arial" pitchFamily="34" charset="0"/>
              </a:rPr>
              <a:t>Cardiovasc</a:t>
            </a:r>
            <a:r>
              <a:rPr lang="en-US" sz="900" dirty="0">
                <a:solidFill>
                  <a:srgbClr val="000000"/>
                </a:solidFill>
                <a:latin typeface="Arial" pitchFamily="34" charset="0"/>
                <a:cs typeface="Arial" pitchFamily="34" charset="0"/>
              </a:rPr>
              <a:t> </a:t>
            </a:r>
            <a:r>
              <a:rPr lang="en-US" sz="900" dirty="0" err="1">
                <a:solidFill>
                  <a:srgbClr val="000000"/>
                </a:solidFill>
                <a:latin typeface="Arial" pitchFamily="34" charset="0"/>
                <a:cs typeface="Arial" pitchFamily="34" charset="0"/>
              </a:rPr>
              <a:t>Interv</a:t>
            </a:r>
            <a:r>
              <a:rPr lang="en-US" sz="900" dirty="0">
                <a:solidFill>
                  <a:srgbClr val="000000"/>
                </a:solidFill>
                <a:latin typeface="Arial" pitchFamily="34" charset="0"/>
                <a:cs typeface="Arial" pitchFamily="34" charset="0"/>
              </a:rPr>
              <a:t>. 2010 Dec 1;76(7):1047-54</a:t>
            </a:r>
          </a:p>
        </p:txBody>
      </p:sp>
      <p:sp>
        <p:nvSpPr>
          <p:cNvPr id="3" name="Rectangle 2"/>
          <p:cNvSpPr/>
          <p:nvPr/>
        </p:nvSpPr>
        <p:spPr>
          <a:xfrm>
            <a:off x="5004048" y="4025096"/>
            <a:ext cx="3819153" cy="1708160"/>
          </a:xfrm>
          <a:prstGeom prst="rect">
            <a:avLst/>
          </a:prstGeom>
        </p:spPr>
        <p:txBody>
          <a:bodyPr wrap="square">
            <a:spAutoFit/>
          </a:bodyPr>
          <a:lstStyle/>
          <a:p>
            <a:r>
              <a:rPr lang="en-US" sz="1500" b="1" dirty="0">
                <a:solidFill>
                  <a:srgbClr val="292929"/>
                </a:solidFill>
                <a:latin typeface="Sylfaen"/>
                <a:cs typeface="Sylfaen"/>
              </a:rPr>
              <a:t>“…once discharged, patients were followed in a multidisciplinary, dedicated foot clinic to facilitate healing process and recovery of the ambulatory function. Office visits were scheduled </a:t>
            </a:r>
            <a:r>
              <a:rPr lang="en-US" sz="1500" b="1" u="sng" dirty="0">
                <a:solidFill>
                  <a:srgbClr val="FF0000"/>
                </a:solidFill>
                <a:latin typeface="Sylfaen"/>
                <a:cs typeface="Sylfaen"/>
              </a:rPr>
              <a:t>2 days/week for the first 2 months, once a week for the third month and then every two weeks</a:t>
            </a:r>
            <a:r>
              <a:rPr lang="en-US" sz="1500" b="1" dirty="0">
                <a:solidFill>
                  <a:srgbClr val="292929"/>
                </a:solidFill>
                <a:latin typeface="Sylfaen"/>
                <a:cs typeface="Sylfaen"/>
              </a:rPr>
              <a:t>…”</a:t>
            </a:r>
          </a:p>
        </p:txBody>
      </p:sp>
      <p:sp>
        <p:nvSpPr>
          <p:cNvPr id="4" name="Rectangle 3"/>
          <p:cNvSpPr/>
          <p:nvPr/>
        </p:nvSpPr>
        <p:spPr>
          <a:xfrm>
            <a:off x="4537360" y="1576824"/>
            <a:ext cx="4285841" cy="1477328"/>
          </a:xfrm>
          <a:prstGeom prst="rect">
            <a:avLst/>
          </a:prstGeom>
        </p:spPr>
        <p:txBody>
          <a:bodyPr wrap="square">
            <a:spAutoFit/>
          </a:bodyPr>
          <a:lstStyle/>
          <a:p>
            <a:r>
              <a:rPr lang="en-US" sz="1500" b="1" dirty="0" smtClean="0">
                <a:solidFill>
                  <a:srgbClr val="292929"/>
                </a:solidFill>
                <a:latin typeface="Sylfaen"/>
                <a:cs typeface="Sylfaen"/>
              </a:rPr>
              <a:t>“…multiple </a:t>
            </a:r>
            <a:r>
              <a:rPr lang="en-US" sz="1500" b="1" dirty="0">
                <a:solidFill>
                  <a:srgbClr val="292929"/>
                </a:solidFill>
                <a:latin typeface="Sylfaen"/>
                <a:cs typeface="Sylfaen"/>
              </a:rPr>
              <a:t>factors contribute to wound </a:t>
            </a:r>
            <a:r>
              <a:rPr lang="en-US" sz="1500" b="1" dirty="0" smtClean="0">
                <a:solidFill>
                  <a:srgbClr val="292929"/>
                </a:solidFill>
                <a:latin typeface="Sylfaen"/>
                <a:cs typeface="Sylfaen"/>
              </a:rPr>
              <a:t>healing and </a:t>
            </a:r>
            <a:r>
              <a:rPr lang="en-US" sz="1500" b="1" dirty="0">
                <a:solidFill>
                  <a:srgbClr val="292929"/>
                </a:solidFill>
                <a:latin typeface="Sylfaen"/>
                <a:cs typeface="Sylfaen"/>
              </a:rPr>
              <a:t>limb salvage, including </a:t>
            </a:r>
            <a:r>
              <a:rPr lang="en-US" sz="1500" b="1" u="sng" dirty="0">
                <a:solidFill>
                  <a:srgbClr val="FF0000"/>
                </a:solidFill>
                <a:latin typeface="Sylfaen"/>
                <a:cs typeface="Sylfaen"/>
              </a:rPr>
              <a:t>local wound care and </a:t>
            </a:r>
            <a:r>
              <a:rPr lang="en-US" sz="1500" b="1" u="sng" dirty="0" smtClean="0">
                <a:solidFill>
                  <a:srgbClr val="FF0000"/>
                </a:solidFill>
                <a:latin typeface="Sylfaen"/>
                <a:cs typeface="Sylfaen"/>
              </a:rPr>
              <a:t>surveillance regimen</a:t>
            </a:r>
            <a:r>
              <a:rPr lang="en-US" sz="1500" b="1" dirty="0">
                <a:solidFill>
                  <a:srgbClr val="292929"/>
                </a:solidFill>
                <a:latin typeface="Sylfaen"/>
                <a:cs typeface="Sylfaen"/>
              </a:rPr>
              <a:t>, which may be equally as important </a:t>
            </a:r>
            <a:r>
              <a:rPr lang="en-US" sz="1500" b="1" dirty="0" smtClean="0">
                <a:solidFill>
                  <a:srgbClr val="292929"/>
                </a:solidFill>
                <a:latin typeface="Sylfaen"/>
                <a:cs typeface="Sylfaen"/>
              </a:rPr>
              <a:t>as revascularization.  It </a:t>
            </a:r>
            <a:r>
              <a:rPr lang="en-US" sz="1500" b="1" dirty="0">
                <a:solidFill>
                  <a:srgbClr val="292929"/>
                </a:solidFill>
                <a:latin typeface="Sylfaen"/>
                <a:cs typeface="Sylfaen"/>
              </a:rPr>
              <a:t>therefore may be difficult to prove the </a:t>
            </a:r>
            <a:r>
              <a:rPr lang="en-US" sz="1500" b="1" dirty="0" smtClean="0">
                <a:solidFill>
                  <a:srgbClr val="292929"/>
                </a:solidFill>
                <a:latin typeface="Sylfaen"/>
                <a:cs typeface="Sylfaen"/>
              </a:rPr>
              <a:t>superiority of </a:t>
            </a:r>
            <a:r>
              <a:rPr lang="en-US" sz="1500" b="1" dirty="0">
                <a:solidFill>
                  <a:srgbClr val="292929"/>
                </a:solidFill>
                <a:latin typeface="Sylfaen"/>
                <a:cs typeface="Sylfaen"/>
              </a:rPr>
              <a:t>the DEBs over uncoated balloons for these clinical </a:t>
            </a:r>
            <a:r>
              <a:rPr lang="en-US" sz="1500" b="1" dirty="0" smtClean="0">
                <a:solidFill>
                  <a:srgbClr val="292929"/>
                </a:solidFill>
                <a:latin typeface="Sylfaen"/>
                <a:cs typeface="Sylfaen"/>
              </a:rPr>
              <a:t>endpoints…”</a:t>
            </a:r>
            <a:endParaRPr lang="en-US" sz="1500" b="1" dirty="0">
              <a:solidFill>
                <a:srgbClr val="292929"/>
              </a:solidFill>
              <a:latin typeface="Sylfaen"/>
              <a:cs typeface="Sylfaen"/>
            </a:endParaRPr>
          </a:p>
        </p:txBody>
      </p:sp>
    </p:spTree>
    <p:extLst>
      <p:ext uri="{BB962C8B-B14F-4D97-AF65-F5344CB8AC3E}">
        <p14:creationId xmlns:p14="http://schemas.microsoft.com/office/powerpoint/2010/main" val="4219272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p:bldP spid="14" grpId="0"/>
      <p:bldP spid="16" grpId="0" animBg="1"/>
      <p:bldP spid="13" grpId="0" animBg="1"/>
      <p:bldP spid="18" grpId="0"/>
      <p:bldP spid="19"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84668" y="1862677"/>
            <a:ext cx="8957733" cy="4622790"/>
          </a:xfrm>
          <a:prstGeom prst="roundRect">
            <a:avLst/>
          </a:prstGeom>
          <a:solidFill>
            <a:schemeClr val="tx1">
              <a:lumMod val="65000"/>
              <a:lumOff val="35000"/>
              <a:alpha val="7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Titolo 1"/>
          <p:cNvSpPr txBox="1">
            <a:spLocks/>
          </p:cNvSpPr>
          <p:nvPr/>
        </p:nvSpPr>
        <p:spPr>
          <a:xfrm>
            <a:off x="457200" y="3908034"/>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solidFill>
                <a:schemeClr val="bg1"/>
              </a:solidFill>
              <a:latin typeface="Sylfaen"/>
              <a:cs typeface="Sylfaen"/>
            </a:endParaRPr>
          </a:p>
        </p:txBody>
      </p:sp>
      <p:sp>
        <p:nvSpPr>
          <p:cNvPr id="3" name="Rettangolo 2"/>
          <p:cNvSpPr/>
          <p:nvPr/>
        </p:nvSpPr>
        <p:spPr>
          <a:xfrm>
            <a:off x="186267" y="2123121"/>
            <a:ext cx="8856134" cy="3934410"/>
          </a:xfrm>
          <a:prstGeom prst="rect">
            <a:avLst/>
          </a:prstGeom>
        </p:spPr>
        <p:txBody>
          <a:bodyPr wrap="square">
            <a:spAutoFit/>
          </a:bodyPr>
          <a:lstStyle/>
          <a:p>
            <a:pPr marL="457200" indent="-457200">
              <a:lnSpc>
                <a:spcPct val="150000"/>
              </a:lnSpc>
              <a:buFontTx/>
              <a:buChar char="-"/>
            </a:pPr>
            <a:r>
              <a:rPr lang="it-IT" sz="2800" dirty="0" err="1">
                <a:solidFill>
                  <a:schemeClr val="bg1"/>
                </a:solidFill>
                <a:latin typeface="Sylfaen"/>
                <a:cs typeface="Sylfaen"/>
              </a:rPr>
              <a:t>Really</a:t>
            </a:r>
            <a:r>
              <a:rPr lang="it-IT" sz="2800" dirty="0">
                <a:solidFill>
                  <a:schemeClr val="bg1"/>
                </a:solidFill>
                <a:latin typeface="Sylfaen"/>
                <a:cs typeface="Sylfaen"/>
              </a:rPr>
              <a:t> DIFFUSE </a:t>
            </a:r>
            <a:r>
              <a:rPr lang="it-IT" sz="2800" dirty="0" err="1">
                <a:solidFill>
                  <a:schemeClr val="bg1"/>
                </a:solidFill>
                <a:latin typeface="Sylfaen"/>
                <a:cs typeface="Sylfaen"/>
              </a:rPr>
              <a:t>disease</a:t>
            </a:r>
            <a:r>
              <a:rPr lang="it-IT" sz="2800" dirty="0">
                <a:solidFill>
                  <a:schemeClr val="bg1"/>
                </a:solidFill>
                <a:latin typeface="Sylfaen"/>
                <a:cs typeface="Sylfaen"/>
              </a:rPr>
              <a:t> (</a:t>
            </a:r>
            <a:r>
              <a:rPr lang="it-IT" sz="2800" dirty="0" err="1">
                <a:solidFill>
                  <a:schemeClr val="bg1"/>
                </a:solidFill>
                <a:latin typeface="Sylfaen"/>
                <a:cs typeface="Sylfaen"/>
              </a:rPr>
              <a:t>drug</a:t>
            </a:r>
            <a:r>
              <a:rPr lang="it-IT" sz="2800" dirty="0">
                <a:solidFill>
                  <a:schemeClr val="bg1"/>
                </a:solidFill>
                <a:latin typeface="Sylfaen"/>
                <a:cs typeface="Sylfaen"/>
              </a:rPr>
              <a:t> </a:t>
            </a:r>
            <a:r>
              <a:rPr lang="it-IT" sz="2800" dirty="0" err="1">
                <a:solidFill>
                  <a:schemeClr val="bg1"/>
                </a:solidFill>
                <a:latin typeface="Sylfaen"/>
                <a:cs typeface="Sylfaen"/>
              </a:rPr>
              <a:t>uptake</a:t>
            </a:r>
            <a:r>
              <a:rPr lang="it-IT" sz="2800" dirty="0" smtClean="0">
                <a:solidFill>
                  <a:schemeClr val="bg1"/>
                </a:solidFill>
                <a:latin typeface="Sylfaen"/>
                <a:cs typeface="Sylfaen"/>
              </a:rPr>
              <a:t>)</a:t>
            </a:r>
          </a:p>
          <a:p>
            <a:pPr marL="457200" indent="-457200">
              <a:lnSpc>
                <a:spcPct val="150000"/>
              </a:lnSpc>
              <a:buFontTx/>
              <a:buChar char="-"/>
            </a:pPr>
            <a:r>
              <a:rPr lang="it-IT" sz="2800" dirty="0" smtClean="0">
                <a:solidFill>
                  <a:schemeClr val="bg1"/>
                </a:solidFill>
                <a:latin typeface="Sylfaen"/>
                <a:cs typeface="Sylfaen"/>
              </a:rPr>
              <a:t>Balloon </a:t>
            </a:r>
            <a:r>
              <a:rPr lang="it-IT" sz="2800" dirty="0" err="1" smtClean="0">
                <a:solidFill>
                  <a:schemeClr val="bg1"/>
                </a:solidFill>
                <a:latin typeface="Sylfaen"/>
                <a:cs typeface="Sylfaen"/>
              </a:rPr>
              <a:t>insertion</a:t>
            </a:r>
            <a:r>
              <a:rPr lang="it-IT" sz="2800" dirty="0" smtClean="0">
                <a:solidFill>
                  <a:schemeClr val="bg1"/>
                </a:solidFill>
                <a:latin typeface="Sylfaen"/>
                <a:cs typeface="Sylfaen"/>
              </a:rPr>
              <a:t>/</a:t>
            </a:r>
            <a:r>
              <a:rPr lang="it-IT" sz="2800" dirty="0" err="1" smtClean="0">
                <a:solidFill>
                  <a:schemeClr val="bg1"/>
                </a:solidFill>
                <a:latin typeface="Sylfaen"/>
                <a:cs typeface="Sylfaen"/>
              </a:rPr>
              <a:t>navigation-consider</a:t>
            </a:r>
            <a:r>
              <a:rPr lang="it-IT" sz="2800" dirty="0" smtClean="0">
                <a:solidFill>
                  <a:schemeClr val="bg1"/>
                </a:solidFill>
                <a:latin typeface="Sylfaen"/>
                <a:cs typeface="Sylfaen"/>
              </a:rPr>
              <a:t> a high </a:t>
            </a:r>
            <a:r>
              <a:rPr lang="it-IT" sz="2800" dirty="0" err="1" smtClean="0">
                <a:solidFill>
                  <a:schemeClr val="bg1"/>
                </a:solidFill>
                <a:latin typeface="Sylfaen"/>
                <a:cs typeface="Sylfaen"/>
              </a:rPr>
              <a:t>drug</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loss</a:t>
            </a:r>
            <a:endParaRPr lang="it-IT" sz="2800" dirty="0" smtClean="0">
              <a:solidFill>
                <a:schemeClr val="bg1"/>
              </a:solidFill>
              <a:latin typeface="Sylfaen"/>
              <a:cs typeface="Sylfaen"/>
            </a:endParaRPr>
          </a:p>
          <a:p>
            <a:pPr marL="457200" indent="-457200">
              <a:lnSpc>
                <a:spcPct val="150000"/>
              </a:lnSpc>
              <a:buFontTx/>
              <a:buChar char="-"/>
            </a:pPr>
            <a:r>
              <a:rPr lang="it-IT" sz="2800" dirty="0" err="1" smtClean="0">
                <a:solidFill>
                  <a:schemeClr val="bg1"/>
                </a:solidFill>
                <a:latin typeface="Sylfaen"/>
                <a:cs typeface="Sylfaen"/>
              </a:rPr>
              <a:t>Predilatation</a:t>
            </a:r>
            <a:endParaRPr lang="it-IT" sz="2800" dirty="0" smtClean="0">
              <a:solidFill>
                <a:schemeClr val="bg1"/>
              </a:solidFill>
              <a:latin typeface="Sylfaen"/>
              <a:cs typeface="Sylfaen"/>
            </a:endParaRPr>
          </a:p>
          <a:p>
            <a:pPr marL="457200" indent="-457200">
              <a:lnSpc>
                <a:spcPct val="150000"/>
              </a:lnSpc>
              <a:buFontTx/>
              <a:buChar char="-"/>
            </a:pPr>
            <a:r>
              <a:rPr lang="it-IT" sz="2800" dirty="0" err="1" smtClean="0">
                <a:solidFill>
                  <a:schemeClr val="bg1"/>
                </a:solidFill>
                <a:latin typeface="Sylfaen"/>
                <a:cs typeface="Sylfaen"/>
              </a:rPr>
              <a:t>Geographical</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mismatch</a:t>
            </a:r>
            <a:endParaRPr lang="it-IT" sz="2800" dirty="0" smtClean="0">
              <a:solidFill>
                <a:schemeClr val="bg1"/>
              </a:solidFill>
              <a:latin typeface="Sylfaen"/>
              <a:cs typeface="Sylfaen"/>
            </a:endParaRPr>
          </a:p>
          <a:p>
            <a:pPr marL="457200" indent="-457200">
              <a:lnSpc>
                <a:spcPct val="150000"/>
              </a:lnSpc>
              <a:buFontTx/>
              <a:buChar char="-"/>
            </a:pPr>
            <a:r>
              <a:rPr lang="it-IT" sz="2800" dirty="0" smtClean="0">
                <a:solidFill>
                  <a:schemeClr val="bg1"/>
                </a:solidFill>
                <a:latin typeface="Sylfaen"/>
                <a:cs typeface="Sylfaen"/>
              </a:rPr>
              <a:t>Lower success </a:t>
            </a:r>
            <a:r>
              <a:rPr lang="it-IT" sz="2800" dirty="0" err="1" smtClean="0">
                <a:solidFill>
                  <a:schemeClr val="bg1"/>
                </a:solidFill>
                <a:latin typeface="Sylfaen"/>
                <a:cs typeface="Sylfaen"/>
              </a:rPr>
              <a:t>ankle</a:t>
            </a:r>
            <a:r>
              <a:rPr lang="it-IT" sz="2800" dirty="0" smtClean="0">
                <a:solidFill>
                  <a:schemeClr val="bg1"/>
                </a:solidFill>
                <a:latin typeface="Sylfaen"/>
                <a:cs typeface="Sylfaen"/>
              </a:rPr>
              <a:t>/</a:t>
            </a:r>
            <a:r>
              <a:rPr lang="it-IT" sz="2800" dirty="0" err="1" smtClean="0">
                <a:solidFill>
                  <a:schemeClr val="bg1"/>
                </a:solidFill>
                <a:latin typeface="Sylfaen"/>
                <a:cs typeface="Sylfaen"/>
              </a:rPr>
              <a:t>foot</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lesions</a:t>
            </a:r>
            <a:endParaRPr lang="it-IT" sz="2800" dirty="0" smtClean="0">
              <a:solidFill>
                <a:schemeClr val="bg1"/>
              </a:solidFill>
              <a:latin typeface="Sylfaen"/>
              <a:cs typeface="Sylfaen"/>
            </a:endParaRPr>
          </a:p>
          <a:p>
            <a:pPr marL="457200" indent="-457200">
              <a:lnSpc>
                <a:spcPct val="150000"/>
              </a:lnSpc>
              <a:buFontTx/>
              <a:buChar char="-"/>
            </a:pPr>
            <a:r>
              <a:rPr lang="it-IT" sz="2800" dirty="0" smtClean="0">
                <a:solidFill>
                  <a:schemeClr val="bg1"/>
                </a:solidFill>
                <a:latin typeface="Sylfaen"/>
                <a:cs typeface="Sylfaen"/>
              </a:rPr>
              <a:t>BTK </a:t>
            </a:r>
            <a:r>
              <a:rPr lang="it-IT" sz="2800" dirty="0" err="1" smtClean="0">
                <a:solidFill>
                  <a:schemeClr val="bg1"/>
                </a:solidFill>
                <a:latin typeface="Sylfaen"/>
                <a:cs typeface="Sylfaen"/>
              </a:rPr>
              <a:t>angioplasty</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multidisciplinary</a:t>
            </a:r>
            <a:r>
              <a:rPr lang="it-IT" sz="2800" dirty="0" smtClean="0">
                <a:solidFill>
                  <a:schemeClr val="bg1"/>
                </a:solidFill>
                <a:latin typeface="Sylfaen"/>
                <a:cs typeface="Sylfaen"/>
              </a:rPr>
              <a:t> team</a:t>
            </a:r>
          </a:p>
        </p:txBody>
      </p:sp>
      <p:sp>
        <p:nvSpPr>
          <p:cNvPr id="7" name="Rectangle 6"/>
          <p:cNvSpPr>
            <a:spLocks noChangeArrowheads="1"/>
          </p:cNvSpPr>
          <p:nvPr/>
        </p:nvSpPr>
        <p:spPr bwMode="auto">
          <a:xfrm>
            <a:off x="372535" y="203204"/>
            <a:ext cx="8382000" cy="677330"/>
          </a:xfrm>
          <a:prstGeom prst="rect">
            <a:avLst/>
          </a:prstGeom>
          <a:solidFill>
            <a:schemeClr val="tx1">
              <a:lumMod val="65000"/>
              <a:lumOff val="35000"/>
            </a:schemeClr>
          </a:solidFill>
          <a:ln>
            <a:solidFill>
              <a:srgbClr val="FF0000"/>
            </a:solidFill>
          </a:ln>
          <a:effectLst/>
          <a:extLst/>
        </p:spPr>
        <p:txBody>
          <a:bodyPr anchor="t"/>
          <a:lstStyle/>
          <a:p>
            <a:pPr algn="ctr"/>
            <a:r>
              <a:rPr lang="it-IT" sz="3600" dirty="0" smtClean="0">
                <a:solidFill>
                  <a:srgbClr val="FFFF00"/>
                </a:solidFill>
                <a:latin typeface="Sylfaen"/>
                <a:cs typeface="Sylfaen"/>
              </a:rPr>
              <a:t>BTK-DCB: </a:t>
            </a:r>
            <a:r>
              <a:rPr lang="it-IT" sz="3600" dirty="0" err="1" smtClean="0">
                <a:solidFill>
                  <a:srgbClr val="FFFF00"/>
                </a:solidFill>
                <a:latin typeface="Sylfaen"/>
                <a:cs typeface="Sylfaen"/>
              </a:rPr>
              <a:t>technical</a:t>
            </a:r>
            <a:r>
              <a:rPr lang="it-IT" sz="3600" dirty="0" smtClean="0">
                <a:solidFill>
                  <a:srgbClr val="FFFF00"/>
                </a:solidFill>
                <a:latin typeface="Sylfaen"/>
                <a:cs typeface="Sylfaen"/>
              </a:rPr>
              <a:t> </a:t>
            </a:r>
            <a:r>
              <a:rPr lang="it-IT" sz="3600" dirty="0" err="1" smtClean="0">
                <a:solidFill>
                  <a:srgbClr val="FFFF00"/>
                </a:solidFill>
                <a:latin typeface="Sylfaen"/>
                <a:cs typeface="Sylfaen"/>
              </a:rPr>
              <a:t>considerations</a:t>
            </a:r>
            <a:endParaRPr lang="it-IT" sz="3600" dirty="0">
              <a:solidFill>
                <a:srgbClr val="FFFF00"/>
              </a:solidFill>
              <a:latin typeface="Sylfaen"/>
              <a:cs typeface="Sylfaen"/>
            </a:endParaRPr>
          </a:p>
        </p:txBody>
      </p:sp>
      <p:pic>
        <p:nvPicPr>
          <p:cNvPr id="8" name="Immagine 7"/>
          <p:cNvPicPr>
            <a:picLocks noChangeAspect="1"/>
          </p:cNvPicPr>
          <p:nvPr/>
        </p:nvPicPr>
        <p:blipFill>
          <a:blip r:embed="rId2"/>
          <a:stretch>
            <a:fillRect/>
          </a:stretch>
        </p:blipFill>
        <p:spPr>
          <a:xfrm>
            <a:off x="6383872" y="3612176"/>
            <a:ext cx="2302928" cy="1709316"/>
          </a:xfrm>
          <a:prstGeom prst="rect">
            <a:avLst/>
          </a:prstGeom>
          <a:ln>
            <a:solidFill>
              <a:srgbClr val="FF6600"/>
            </a:solidFill>
          </a:ln>
        </p:spPr>
      </p:pic>
    </p:spTree>
    <p:extLst>
      <p:ext uri="{BB962C8B-B14F-4D97-AF65-F5344CB8AC3E}">
        <p14:creationId xmlns:p14="http://schemas.microsoft.com/office/powerpoint/2010/main" val="1728134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dissolv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186265" y="1151467"/>
            <a:ext cx="8771466" cy="5344307"/>
          </a:xfrm>
          <a:prstGeom prst="roundRect">
            <a:avLst/>
          </a:prstGeom>
          <a:solidFill>
            <a:schemeClr val="tx1">
              <a:lumMod val="65000"/>
              <a:lumOff val="35000"/>
              <a:alpha val="7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Titolo 1"/>
          <p:cNvSpPr txBox="1">
            <a:spLocks/>
          </p:cNvSpPr>
          <p:nvPr/>
        </p:nvSpPr>
        <p:spPr>
          <a:xfrm>
            <a:off x="457200" y="3908034"/>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solidFill>
                <a:schemeClr val="bg1"/>
              </a:solidFill>
              <a:latin typeface="Sylfaen"/>
              <a:cs typeface="Sylfaen"/>
            </a:endParaRPr>
          </a:p>
        </p:txBody>
      </p:sp>
      <p:sp>
        <p:nvSpPr>
          <p:cNvPr id="7" name="Rectangle 6"/>
          <p:cNvSpPr>
            <a:spLocks noChangeArrowheads="1"/>
          </p:cNvSpPr>
          <p:nvPr/>
        </p:nvSpPr>
        <p:spPr bwMode="auto">
          <a:xfrm>
            <a:off x="406392" y="237070"/>
            <a:ext cx="8263471" cy="541863"/>
          </a:xfrm>
          <a:prstGeom prst="rect">
            <a:avLst/>
          </a:prstGeom>
          <a:solidFill>
            <a:schemeClr val="tx1">
              <a:lumMod val="65000"/>
              <a:lumOff val="35000"/>
            </a:schemeClr>
          </a:solidFill>
          <a:ln>
            <a:solidFill>
              <a:srgbClr val="FF0000"/>
            </a:solidFill>
          </a:ln>
          <a:effectLst/>
          <a:extLst/>
        </p:spPr>
        <p:txBody>
          <a:bodyPr anchor="t"/>
          <a:lstStyle/>
          <a:p>
            <a:pPr algn="ctr"/>
            <a:r>
              <a:rPr lang="it-IT" sz="3200" dirty="0" err="1" smtClean="0">
                <a:solidFill>
                  <a:srgbClr val="FFFF00"/>
                </a:solidFill>
                <a:latin typeface="Sylfaen"/>
                <a:cs typeface="Sylfaen"/>
              </a:rPr>
              <a:t>Peripheral</a:t>
            </a:r>
            <a:r>
              <a:rPr lang="it-IT" sz="3200" dirty="0" smtClean="0">
                <a:solidFill>
                  <a:srgbClr val="FFFF00"/>
                </a:solidFill>
                <a:latin typeface="Sylfaen"/>
                <a:cs typeface="Sylfaen"/>
              </a:rPr>
              <a:t> DCB: </a:t>
            </a:r>
            <a:r>
              <a:rPr lang="it-IT" sz="3200" dirty="0" err="1" smtClean="0">
                <a:solidFill>
                  <a:srgbClr val="FFFF00"/>
                </a:solidFill>
                <a:latin typeface="Sylfaen"/>
                <a:cs typeface="Sylfaen"/>
              </a:rPr>
              <a:t>health</a:t>
            </a:r>
            <a:r>
              <a:rPr lang="it-IT" sz="3200" dirty="0" smtClean="0">
                <a:solidFill>
                  <a:srgbClr val="FFFF00"/>
                </a:solidFill>
                <a:latin typeface="Sylfaen"/>
                <a:cs typeface="Sylfaen"/>
              </a:rPr>
              <a:t>/</a:t>
            </a:r>
            <a:r>
              <a:rPr lang="it-IT" sz="3200" dirty="0" err="1" smtClean="0">
                <a:solidFill>
                  <a:srgbClr val="FFFF00"/>
                </a:solidFill>
                <a:latin typeface="Sylfaen"/>
                <a:cs typeface="Sylfaen"/>
              </a:rPr>
              <a:t>economic</a:t>
            </a:r>
            <a:r>
              <a:rPr lang="it-IT" sz="3200" dirty="0" smtClean="0">
                <a:solidFill>
                  <a:srgbClr val="FFFF00"/>
                </a:solidFill>
                <a:latin typeface="Sylfaen"/>
                <a:cs typeface="Sylfaen"/>
              </a:rPr>
              <a:t> </a:t>
            </a:r>
            <a:r>
              <a:rPr lang="it-IT" sz="3200" dirty="0" err="1" smtClean="0">
                <a:solidFill>
                  <a:srgbClr val="FFFF00"/>
                </a:solidFill>
                <a:latin typeface="Sylfaen"/>
                <a:cs typeface="Sylfaen"/>
              </a:rPr>
              <a:t>evaluation</a:t>
            </a:r>
            <a:endParaRPr lang="it-IT" sz="3200" dirty="0">
              <a:solidFill>
                <a:srgbClr val="FFFF00"/>
              </a:solidFill>
              <a:latin typeface="Sylfaen"/>
              <a:cs typeface="Sylfaen"/>
            </a:endParaRPr>
          </a:p>
        </p:txBody>
      </p:sp>
      <p:sp>
        <p:nvSpPr>
          <p:cNvPr id="5" name="CasellaDiTesto 4"/>
          <p:cNvSpPr txBox="1"/>
          <p:nvPr/>
        </p:nvSpPr>
        <p:spPr>
          <a:xfrm>
            <a:off x="3285066" y="1320800"/>
            <a:ext cx="2573866" cy="707886"/>
          </a:xfrm>
          <a:prstGeom prst="rect">
            <a:avLst/>
          </a:prstGeom>
          <a:solidFill>
            <a:srgbClr val="7F7F7F"/>
          </a:solidFill>
          <a:ln>
            <a:solidFill>
              <a:srgbClr val="FF6600"/>
            </a:solidFill>
          </a:ln>
        </p:spPr>
        <p:txBody>
          <a:bodyPr wrap="square" rtlCol="0">
            <a:spAutoFit/>
          </a:bodyPr>
          <a:lstStyle/>
          <a:p>
            <a:pPr algn="ctr"/>
            <a:r>
              <a:rPr lang="it-IT" sz="2000" dirty="0" err="1" smtClean="0">
                <a:solidFill>
                  <a:srgbClr val="FFFF00"/>
                </a:solidFill>
                <a:latin typeface="Sylfaen"/>
                <a:cs typeface="Sylfaen"/>
              </a:rPr>
              <a:t>Every</a:t>
            </a:r>
            <a:r>
              <a:rPr lang="it-IT" sz="2000" dirty="0" smtClean="0">
                <a:solidFill>
                  <a:srgbClr val="FFFF00"/>
                </a:solidFill>
                <a:latin typeface="Sylfaen"/>
                <a:cs typeface="Sylfaen"/>
              </a:rPr>
              <a:t> 4 </a:t>
            </a:r>
            <a:r>
              <a:rPr lang="it-IT" sz="2000" dirty="0" err="1" smtClean="0">
                <a:solidFill>
                  <a:srgbClr val="FFFF00"/>
                </a:solidFill>
                <a:latin typeface="Sylfaen"/>
                <a:cs typeface="Sylfaen"/>
              </a:rPr>
              <a:t>lesions</a:t>
            </a:r>
            <a:r>
              <a:rPr lang="it-IT" sz="2000" dirty="0" smtClean="0">
                <a:solidFill>
                  <a:srgbClr val="FFFF00"/>
                </a:solidFill>
                <a:latin typeface="Sylfaen"/>
                <a:cs typeface="Sylfaen"/>
              </a:rPr>
              <a:t> </a:t>
            </a:r>
            <a:r>
              <a:rPr lang="it-IT" sz="2000" dirty="0" err="1" smtClean="0">
                <a:solidFill>
                  <a:srgbClr val="FFFF00"/>
                </a:solidFill>
                <a:latin typeface="Sylfaen"/>
                <a:cs typeface="Sylfaen"/>
              </a:rPr>
              <a:t>treated</a:t>
            </a:r>
            <a:r>
              <a:rPr lang="it-IT" sz="2000" dirty="0" smtClean="0">
                <a:solidFill>
                  <a:srgbClr val="FFFF00"/>
                </a:solidFill>
                <a:latin typeface="Sylfaen"/>
                <a:cs typeface="Sylfaen"/>
              </a:rPr>
              <a:t> (POBA/DCB)</a:t>
            </a:r>
            <a:endParaRPr lang="it-IT" sz="2000" dirty="0">
              <a:solidFill>
                <a:srgbClr val="FFFF00"/>
              </a:solidFill>
              <a:latin typeface="Sylfaen"/>
              <a:cs typeface="Sylfaen"/>
            </a:endParaRPr>
          </a:p>
        </p:txBody>
      </p:sp>
      <p:sp>
        <p:nvSpPr>
          <p:cNvPr id="6" name="Freccia destra 5"/>
          <p:cNvSpPr/>
          <p:nvPr/>
        </p:nvSpPr>
        <p:spPr>
          <a:xfrm rot="5400000">
            <a:off x="4329872" y="2162414"/>
            <a:ext cx="518125" cy="453887"/>
          </a:xfrm>
          <a:prstGeom prst="rightArrow">
            <a:avLst/>
          </a:prstGeom>
          <a:solidFill>
            <a:srgbClr val="7F7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3318933" y="2773759"/>
            <a:ext cx="2573866" cy="707886"/>
          </a:xfrm>
          <a:prstGeom prst="rect">
            <a:avLst/>
          </a:prstGeom>
          <a:solidFill>
            <a:srgbClr val="7F7F7F"/>
          </a:solidFill>
          <a:ln>
            <a:solidFill>
              <a:srgbClr val="FF6600"/>
            </a:solidFill>
          </a:ln>
        </p:spPr>
        <p:txBody>
          <a:bodyPr wrap="square" rtlCol="0">
            <a:spAutoFit/>
          </a:bodyPr>
          <a:lstStyle/>
          <a:p>
            <a:pPr algn="ctr"/>
            <a:r>
              <a:rPr lang="it-IT" sz="2000" dirty="0" smtClean="0">
                <a:solidFill>
                  <a:srgbClr val="FFFF00"/>
                </a:solidFill>
                <a:latin typeface="Sylfaen"/>
                <a:cs typeface="Sylfaen"/>
              </a:rPr>
              <a:t>1 TLR/24-mo AVOIDED with DCB</a:t>
            </a:r>
            <a:endParaRPr lang="it-IT" sz="2000" dirty="0">
              <a:solidFill>
                <a:srgbClr val="FFFF00"/>
              </a:solidFill>
              <a:latin typeface="Sylfaen"/>
              <a:cs typeface="Sylfaen"/>
            </a:endParaRPr>
          </a:p>
        </p:txBody>
      </p:sp>
      <p:sp>
        <p:nvSpPr>
          <p:cNvPr id="12" name="CasellaDiTesto 11"/>
          <p:cNvSpPr txBox="1"/>
          <p:nvPr/>
        </p:nvSpPr>
        <p:spPr>
          <a:xfrm>
            <a:off x="338668" y="3701525"/>
            <a:ext cx="2573866" cy="707886"/>
          </a:xfrm>
          <a:prstGeom prst="rect">
            <a:avLst/>
          </a:prstGeom>
          <a:solidFill>
            <a:srgbClr val="7F7F7F"/>
          </a:solidFill>
          <a:ln>
            <a:solidFill>
              <a:srgbClr val="FF6600"/>
            </a:solidFill>
          </a:ln>
        </p:spPr>
        <p:txBody>
          <a:bodyPr wrap="square" rtlCol="0">
            <a:spAutoFit/>
          </a:bodyPr>
          <a:lstStyle/>
          <a:p>
            <a:pPr algn="ctr"/>
            <a:r>
              <a:rPr lang="it-IT" sz="2000" dirty="0" smtClean="0">
                <a:solidFill>
                  <a:srgbClr val="FFFF00"/>
                </a:solidFill>
                <a:latin typeface="Sylfaen"/>
                <a:cs typeface="Sylfaen"/>
              </a:rPr>
              <a:t>US: $ 2870 </a:t>
            </a:r>
            <a:endParaRPr lang="it-IT" sz="2000" dirty="0">
              <a:solidFill>
                <a:srgbClr val="FFFF00"/>
              </a:solidFill>
              <a:latin typeface="Sylfaen"/>
              <a:cs typeface="Sylfaen"/>
            </a:endParaRPr>
          </a:p>
          <a:p>
            <a:pPr algn="ctr"/>
            <a:r>
              <a:rPr lang="it-IT" sz="2000" dirty="0" err="1" smtClean="0">
                <a:solidFill>
                  <a:srgbClr val="FFFF00"/>
                </a:solidFill>
                <a:latin typeface="Sylfaen"/>
                <a:cs typeface="Sylfaen"/>
              </a:rPr>
              <a:t>saved</a:t>
            </a:r>
            <a:r>
              <a:rPr lang="it-IT" sz="2000" dirty="0" smtClean="0">
                <a:solidFill>
                  <a:srgbClr val="FFFF00"/>
                </a:solidFill>
                <a:latin typeface="Sylfaen"/>
                <a:cs typeface="Sylfaen"/>
              </a:rPr>
              <a:t> </a:t>
            </a:r>
            <a:endParaRPr lang="it-IT" sz="2000" dirty="0">
              <a:solidFill>
                <a:srgbClr val="FFFF00"/>
              </a:solidFill>
              <a:latin typeface="Sylfaen"/>
              <a:cs typeface="Sylfaen"/>
            </a:endParaRPr>
          </a:p>
        </p:txBody>
      </p:sp>
      <p:sp>
        <p:nvSpPr>
          <p:cNvPr id="13" name="CasellaDiTesto 12"/>
          <p:cNvSpPr txBox="1"/>
          <p:nvPr/>
        </p:nvSpPr>
        <p:spPr>
          <a:xfrm>
            <a:off x="6011330" y="3701525"/>
            <a:ext cx="2810935" cy="707886"/>
          </a:xfrm>
          <a:prstGeom prst="rect">
            <a:avLst/>
          </a:prstGeom>
          <a:solidFill>
            <a:srgbClr val="7F7F7F"/>
          </a:solidFill>
          <a:ln>
            <a:solidFill>
              <a:srgbClr val="FF6600"/>
            </a:solidFill>
          </a:ln>
        </p:spPr>
        <p:txBody>
          <a:bodyPr wrap="square" rtlCol="0">
            <a:spAutoFit/>
          </a:bodyPr>
          <a:lstStyle/>
          <a:p>
            <a:pPr algn="ctr"/>
            <a:r>
              <a:rPr lang="it-IT" sz="2000" dirty="0" smtClean="0">
                <a:solidFill>
                  <a:srgbClr val="FFFF00"/>
                </a:solidFill>
                <a:latin typeface="Sylfaen"/>
                <a:cs typeface="Sylfaen"/>
              </a:rPr>
              <a:t>Germany: E 662 </a:t>
            </a:r>
            <a:endParaRPr lang="it-IT" sz="2000" dirty="0">
              <a:solidFill>
                <a:srgbClr val="FFFF00"/>
              </a:solidFill>
              <a:latin typeface="Sylfaen"/>
              <a:cs typeface="Sylfaen"/>
            </a:endParaRPr>
          </a:p>
          <a:p>
            <a:pPr algn="ctr"/>
            <a:r>
              <a:rPr lang="it-IT" sz="2000" dirty="0" err="1" smtClean="0">
                <a:solidFill>
                  <a:srgbClr val="FFFF00"/>
                </a:solidFill>
                <a:latin typeface="Sylfaen"/>
                <a:cs typeface="Sylfaen"/>
              </a:rPr>
              <a:t>saved</a:t>
            </a:r>
            <a:r>
              <a:rPr lang="it-IT" sz="2000" dirty="0" smtClean="0">
                <a:solidFill>
                  <a:srgbClr val="FFFF00"/>
                </a:solidFill>
                <a:latin typeface="Sylfaen"/>
                <a:cs typeface="Sylfaen"/>
              </a:rPr>
              <a:t> </a:t>
            </a:r>
            <a:endParaRPr lang="it-IT" sz="2000" dirty="0">
              <a:solidFill>
                <a:srgbClr val="FFFF00"/>
              </a:solidFill>
              <a:latin typeface="Sylfaen"/>
              <a:cs typeface="Sylfaen"/>
            </a:endParaRPr>
          </a:p>
        </p:txBody>
      </p:sp>
      <p:sp>
        <p:nvSpPr>
          <p:cNvPr id="14" name="Freccia destra 13"/>
          <p:cNvSpPr/>
          <p:nvPr/>
        </p:nvSpPr>
        <p:spPr>
          <a:xfrm rot="5400000">
            <a:off x="1315738" y="4565028"/>
            <a:ext cx="518125" cy="453887"/>
          </a:xfrm>
          <a:prstGeom prst="rightArrow">
            <a:avLst/>
          </a:prstGeom>
          <a:solidFill>
            <a:srgbClr val="7F7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p:nvSpPr>
        <p:spPr>
          <a:xfrm>
            <a:off x="338668" y="5174725"/>
            <a:ext cx="2573866" cy="707886"/>
          </a:xfrm>
          <a:prstGeom prst="rect">
            <a:avLst/>
          </a:prstGeom>
          <a:solidFill>
            <a:srgbClr val="7F7F7F"/>
          </a:solidFill>
          <a:ln>
            <a:solidFill>
              <a:srgbClr val="FF6600"/>
            </a:solidFill>
          </a:ln>
        </p:spPr>
        <p:txBody>
          <a:bodyPr wrap="square" rtlCol="0">
            <a:spAutoFit/>
          </a:bodyPr>
          <a:lstStyle/>
          <a:p>
            <a:pPr algn="ctr"/>
            <a:r>
              <a:rPr lang="it-IT" sz="2000" dirty="0" smtClean="0">
                <a:solidFill>
                  <a:srgbClr val="FFFF00"/>
                </a:solidFill>
                <a:latin typeface="Sylfaen"/>
                <a:cs typeface="Sylfaen"/>
              </a:rPr>
              <a:t>US: $ 250.000.000</a:t>
            </a:r>
            <a:endParaRPr lang="it-IT" sz="2000" dirty="0">
              <a:solidFill>
                <a:srgbClr val="FFFF00"/>
              </a:solidFill>
              <a:latin typeface="Sylfaen"/>
              <a:cs typeface="Sylfaen"/>
            </a:endParaRPr>
          </a:p>
          <a:p>
            <a:pPr algn="ctr"/>
            <a:r>
              <a:rPr lang="it-IT" sz="2000" dirty="0" smtClean="0">
                <a:solidFill>
                  <a:srgbClr val="FFFF00"/>
                </a:solidFill>
                <a:latin typeface="Sylfaen"/>
                <a:cs typeface="Sylfaen"/>
              </a:rPr>
              <a:t>SAVED/y.</a:t>
            </a:r>
            <a:endParaRPr lang="it-IT" sz="2000" dirty="0">
              <a:solidFill>
                <a:srgbClr val="FFFF00"/>
              </a:solidFill>
              <a:latin typeface="Sylfaen"/>
              <a:cs typeface="Sylfaen"/>
            </a:endParaRPr>
          </a:p>
        </p:txBody>
      </p:sp>
      <p:sp>
        <p:nvSpPr>
          <p:cNvPr id="16" name="CasellaDiTesto 15"/>
          <p:cNvSpPr txBox="1"/>
          <p:nvPr/>
        </p:nvSpPr>
        <p:spPr>
          <a:xfrm>
            <a:off x="6011330" y="5174725"/>
            <a:ext cx="2810935" cy="707886"/>
          </a:xfrm>
          <a:prstGeom prst="rect">
            <a:avLst/>
          </a:prstGeom>
          <a:solidFill>
            <a:srgbClr val="7F7F7F"/>
          </a:solidFill>
          <a:ln>
            <a:solidFill>
              <a:srgbClr val="FF6600"/>
            </a:solidFill>
          </a:ln>
        </p:spPr>
        <p:txBody>
          <a:bodyPr wrap="square" rtlCol="0">
            <a:spAutoFit/>
          </a:bodyPr>
          <a:lstStyle/>
          <a:p>
            <a:pPr algn="ctr"/>
            <a:r>
              <a:rPr lang="it-IT" sz="2000" dirty="0" smtClean="0">
                <a:solidFill>
                  <a:srgbClr val="FFFF00"/>
                </a:solidFill>
                <a:latin typeface="Sylfaen"/>
                <a:cs typeface="Sylfaen"/>
              </a:rPr>
              <a:t>Germany: E 30.500.000</a:t>
            </a:r>
            <a:endParaRPr lang="it-IT" sz="2000" dirty="0">
              <a:solidFill>
                <a:srgbClr val="FFFF00"/>
              </a:solidFill>
              <a:latin typeface="Sylfaen"/>
              <a:cs typeface="Sylfaen"/>
            </a:endParaRPr>
          </a:p>
          <a:p>
            <a:pPr algn="ctr"/>
            <a:r>
              <a:rPr lang="it-IT" sz="2000" dirty="0" smtClean="0">
                <a:solidFill>
                  <a:srgbClr val="FFFF00"/>
                </a:solidFill>
                <a:latin typeface="Sylfaen"/>
                <a:cs typeface="Sylfaen"/>
              </a:rPr>
              <a:t>SAVED/y.</a:t>
            </a:r>
            <a:endParaRPr lang="it-IT" sz="2000" dirty="0">
              <a:solidFill>
                <a:srgbClr val="FFFF00"/>
              </a:solidFill>
              <a:latin typeface="Sylfaen"/>
              <a:cs typeface="Sylfaen"/>
            </a:endParaRPr>
          </a:p>
        </p:txBody>
      </p:sp>
      <p:sp>
        <p:nvSpPr>
          <p:cNvPr id="17" name="Freccia destra 16"/>
          <p:cNvSpPr/>
          <p:nvPr/>
        </p:nvSpPr>
        <p:spPr>
          <a:xfrm rot="5400000">
            <a:off x="7157738" y="4565028"/>
            <a:ext cx="518125" cy="453887"/>
          </a:xfrm>
          <a:prstGeom prst="rightArrow">
            <a:avLst/>
          </a:prstGeom>
          <a:solidFill>
            <a:srgbClr val="7F7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2"/>
          <a:stretch>
            <a:fillRect/>
          </a:stretch>
        </p:blipFill>
        <p:spPr>
          <a:xfrm>
            <a:off x="3256151" y="3877735"/>
            <a:ext cx="2450385" cy="1761067"/>
          </a:xfrm>
          <a:prstGeom prst="rect">
            <a:avLst/>
          </a:prstGeom>
        </p:spPr>
      </p:pic>
    </p:spTree>
    <p:extLst>
      <p:ext uri="{BB962C8B-B14F-4D97-AF65-F5344CB8AC3E}">
        <p14:creationId xmlns:p14="http://schemas.microsoft.com/office/powerpoint/2010/main" val="3942893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186267" y="2269069"/>
            <a:ext cx="8771466" cy="3979334"/>
          </a:xfrm>
          <a:prstGeom prst="roundRect">
            <a:avLst/>
          </a:prstGeom>
          <a:solidFill>
            <a:schemeClr val="tx1">
              <a:lumMod val="65000"/>
              <a:lumOff val="35000"/>
              <a:alpha val="7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Titolo 1"/>
          <p:cNvSpPr txBox="1">
            <a:spLocks/>
          </p:cNvSpPr>
          <p:nvPr/>
        </p:nvSpPr>
        <p:spPr>
          <a:xfrm>
            <a:off x="457200" y="3908034"/>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solidFill>
                <a:schemeClr val="bg1"/>
              </a:solidFill>
              <a:latin typeface="Sylfaen"/>
              <a:cs typeface="Sylfaen"/>
            </a:endParaRPr>
          </a:p>
        </p:txBody>
      </p:sp>
      <p:sp>
        <p:nvSpPr>
          <p:cNvPr id="7" name="Rectangle 6"/>
          <p:cNvSpPr>
            <a:spLocks noChangeArrowheads="1"/>
          </p:cNvSpPr>
          <p:nvPr/>
        </p:nvSpPr>
        <p:spPr bwMode="auto">
          <a:xfrm>
            <a:off x="338669" y="397941"/>
            <a:ext cx="5232400" cy="931333"/>
          </a:xfrm>
          <a:prstGeom prst="rect">
            <a:avLst/>
          </a:prstGeom>
          <a:solidFill>
            <a:schemeClr val="tx1">
              <a:lumMod val="65000"/>
              <a:lumOff val="35000"/>
            </a:schemeClr>
          </a:solidFill>
          <a:ln>
            <a:solidFill>
              <a:srgbClr val="FF0000"/>
            </a:solidFill>
          </a:ln>
          <a:effectLst/>
          <a:extLst/>
        </p:spPr>
        <p:txBody>
          <a:bodyPr anchor="t"/>
          <a:lstStyle/>
          <a:p>
            <a:pPr algn="ctr">
              <a:lnSpc>
                <a:spcPct val="150000"/>
              </a:lnSpc>
            </a:pPr>
            <a:r>
              <a:rPr lang="it-IT" sz="3600" dirty="0" err="1" smtClean="0">
                <a:solidFill>
                  <a:srgbClr val="FFFF00"/>
                </a:solidFill>
                <a:latin typeface="Sylfaen"/>
                <a:cs typeface="Sylfaen"/>
              </a:rPr>
              <a:t>Document</a:t>
            </a:r>
            <a:r>
              <a:rPr lang="it-IT" sz="3600" dirty="0" smtClean="0">
                <a:solidFill>
                  <a:srgbClr val="FFFF00"/>
                </a:solidFill>
                <a:latin typeface="Sylfaen"/>
                <a:cs typeface="Sylfaen"/>
              </a:rPr>
              <a:t> </a:t>
            </a:r>
            <a:r>
              <a:rPr lang="it-IT" sz="3600" dirty="0" err="1" smtClean="0">
                <a:solidFill>
                  <a:srgbClr val="FFFF00"/>
                </a:solidFill>
                <a:latin typeface="Sylfaen"/>
                <a:cs typeface="Sylfaen"/>
              </a:rPr>
              <a:t>key</a:t>
            </a:r>
            <a:r>
              <a:rPr lang="it-IT" sz="3600" dirty="0" smtClean="0">
                <a:solidFill>
                  <a:srgbClr val="FFFF00"/>
                </a:solidFill>
                <a:latin typeface="Sylfaen"/>
                <a:cs typeface="Sylfaen"/>
              </a:rPr>
              <a:t> </a:t>
            </a:r>
            <a:r>
              <a:rPr lang="it-IT" sz="3600" dirty="0" err="1" smtClean="0">
                <a:solidFill>
                  <a:srgbClr val="FFFF00"/>
                </a:solidFill>
                <a:latin typeface="Sylfaen"/>
                <a:cs typeface="Sylfaen"/>
              </a:rPr>
              <a:t>messages</a:t>
            </a:r>
            <a:r>
              <a:rPr lang="it-IT" sz="3600" dirty="0" smtClean="0">
                <a:solidFill>
                  <a:srgbClr val="FFFF00"/>
                </a:solidFill>
                <a:latin typeface="Sylfaen"/>
                <a:cs typeface="Sylfaen"/>
              </a:rPr>
              <a:t> </a:t>
            </a:r>
            <a:endParaRPr lang="it-IT" sz="3600" dirty="0">
              <a:solidFill>
                <a:srgbClr val="FFFF00"/>
              </a:solidFill>
              <a:latin typeface="Sylfaen"/>
              <a:cs typeface="Sylfaen"/>
            </a:endParaRPr>
          </a:p>
        </p:txBody>
      </p:sp>
      <p:pic>
        <p:nvPicPr>
          <p:cNvPr id="6" name="Immagine 5"/>
          <p:cNvPicPr>
            <a:picLocks noChangeAspect="1"/>
          </p:cNvPicPr>
          <p:nvPr/>
        </p:nvPicPr>
        <p:blipFill>
          <a:blip r:embed="rId2"/>
          <a:stretch>
            <a:fillRect/>
          </a:stretch>
        </p:blipFill>
        <p:spPr>
          <a:xfrm>
            <a:off x="5931931" y="84679"/>
            <a:ext cx="3144337" cy="1828797"/>
          </a:xfrm>
          <a:prstGeom prst="rect">
            <a:avLst/>
          </a:prstGeom>
          <a:ln>
            <a:solidFill>
              <a:srgbClr val="FF6600"/>
            </a:solidFill>
          </a:ln>
        </p:spPr>
      </p:pic>
      <p:sp>
        <p:nvSpPr>
          <p:cNvPr id="8" name="Rettangolo 7"/>
          <p:cNvSpPr/>
          <p:nvPr/>
        </p:nvSpPr>
        <p:spPr>
          <a:xfrm>
            <a:off x="186267" y="2371247"/>
            <a:ext cx="8500533" cy="3288079"/>
          </a:xfrm>
          <a:prstGeom prst="rect">
            <a:avLst/>
          </a:prstGeom>
        </p:spPr>
        <p:txBody>
          <a:bodyPr wrap="square">
            <a:spAutoFit/>
          </a:bodyPr>
          <a:lstStyle/>
          <a:p>
            <a:pPr marL="457200" indent="-457200">
              <a:lnSpc>
                <a:spcPct val="150000"/>
              </a:lnSpc>
              <a:buFontTx/>
              <a:buChar char="-"/>
            </a:pPr>
            <a:r>
              <a:rPr lang="it-IT" sz="2800" dirty="0" err="1" smtClean="0">
                <a:solidFill>
                  <a:schemeClr val="bg1"/>
                </a:solidFill>
                <a:latin typeface="Sylfaen"/>
                <a:cs typeface="Sylfaen"/>
              </a:rPr>
              <a:t>Not</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all</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DCBs</a:t>
            </a:r>
            <a:r>
              <a:rPr lang="it-IT" sz="2800" dirty="0" smtClean="0">
                <a:solidFill>
                  <a:schemeClr val="bg1"/>
                </a:solidFill>
                <a:latin typeface="Sylfaen"/>
                <a:cs typeface="Sylfaen"/>
              </a:rPr>
              <a:t> are </a:t>
            </a:r>
            <a:r>
              <a:rPr lang="it-IT" sz="2800" dirty="0" err="1" smtClean="0">
                <a:solidFill>
                  <a:schemeClr val="bg1"/>
                </a:solidFill>
                <a:latin typeface="Sylfaen"/>
                <a:cs typeface="Sylfaen"/>
              </a:rPr>
              <a:t>created</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equal</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even</a:t>
            </a:r>
            <a:r>
              <a:rPr lang="it-IT" sz="2800" dirty="0" smtClean="0">
                <a:solidFill>
                  <a:schemeClr val="bg1"/>
                </a:solidFill>
                <a:latin typeface="Sylfaen"/>
                <a:cs typeface="Sylfaen"/>
              </a:rPr>
              <a:t> for the </a:t>
            </a:r>
            <a:r>
              <a:rPr lang="it-IT" sz="2800" dirty="0" err="1" smtClean="0">
                <a:solidFill>
                  <a:schemeClr val="bg1"/>
                </a:solidFill>
                <a:latin typeface="Sylfaen"/>
                <a:cs typeface="Sylfaen"/>
              </a:rPr>
              <a:t>peripheral</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district</a:t>
            </a:r>
            <a:r>
              <a:rPr lang="it-IT" sz="2800" dirty="0">
                <a:solidFill>
                  <a:schemeClr val="bg1"/>
                </a:solidFill>
                <a:latin typeface="Sylfaen"/>
                <a:cs typeface="Sylfaen"/>
              </a:rPr>
              <a:t>.</a:t>
            </a:r>
            <a:endParaRPr lang="it-IT" sz="2800" dirty="0" smtClean="0">
              <a:solidFill>
                <a:schemeClr val="bg1"/>
              </a:solidFill>
              <a:latin typeface="Sylfaen"/>
              <a:cs typeface="Sylfaen"/>
            </a:endParaRPr>
          </a:p>
          <a:p>
            <a:pPr marL="457200" indent="-457200">
              <a:lnSpc>
                <a:spcPct val="150000"/>
              </a:lnSpc>
              <a:buFontTx/>
              <a:buChar char="-"/>
            </a:pPr>
            <a:r>
              <a:rPr lang="it-IT" sz="2800" dirty="0" err="1" smtClean="0">
                <a:solidFill>
                  <a:schemeClr val="bg1"/>
                </a:solidFill>
                <a:latin typeface="Sylfaen"/>
                <a:cs typeface="Sylfaen"/>
              </a:rPr>
              <a:t>Same</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tech</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considerations</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predilatation</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dissections</a:t>
            </a:r>
            <a:r>
              <a:rPr lang="it-IT" sz="2800" dirty="0">
                <a:solidFill>
                  <a:schemeClr val="bg1"/>
                </a:solidFill>
                <a:latin typeface="Sylfaen"/>
                <a:cs typeface="Sylfaen"/>
              </a:rPr>
              <a:t>.</a:t>
            </a:r>
            <a:endParaRPr lang="it-IT" sz="2800" dirty="0" smtClean="0">
              <a:solidFill>
                <a:schemeClr val="bg1"/>
              </a:solidFill>
              <a:latin typeface="Sylfaen"/>
              <a:cs typeface="Sylfaen"/>
            </a:endParaRPr>
          </a:p>
          <a:p>
            <a:pPr marL="457200" indent="-457200">
              <a:lnSpc>
                <a:spcPct val="150000"/>
              </a:lnSpc>
              <a:buFontTx/>
              <a:buChar char="-"/>
            </a:pPr>
            <a:r>
              <a:rPr lang="it-IT" sz="2800" dirty="0" err="1" smtClean="0">
                <a:solidFill>
                  <a:schemeClr val="bg1"/>
                </a:solidFill>
                <a:latin typeface="Sylfaen"/>
                <a:cs typeface="Sylfaen"/>
              </a:rPr>
              <a:t>Avoid</a:t>
            </a:r>
            <a:r>
              <a:rPr lang="it-IT" sz="2800" dirty="0" smtClean="0">
                <a:solidFill>
                  <a:schemeClr val="bg1"/>
                </a:solidFill>
                <a:latin typeface="Sylfaen"/>
                <a:cs typeface="Sylfaen"/>
              </a:rPr>
              <a:t> stents </a:t>
            </a:r>
            <a:r>
              <a:rPr lang="it-IT" sz="2800" dirty="0" err="1" smtClean="0">
                <a:solidFill>
                  <a:schemeClr val="bg1"/>
                </a:solidFill>
                <a:latin typeface="Sylfaen"/>
                <a:cs typeface="Sylfaen"/>
              </a:rPr>
              <a:t>if</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not</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strictly</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necessary</a:t>
            </a:r>
            <a:r>
              <a:rPr lang="it-IT" sz="2800" dirty="0">
                <a:solidFill>
                  <a:schemeClr val="bg1"/>
                </a:solidFill>
                <a:latin typeface="Sylfaen"/>
                <a:cs typeface="Sylfaen"/>
              </a:rPr>
              <a:t>.</a:t>
            </a:r>
            <a:endParaRPr lang="it-IT" sz="2800" dirty="0" smtClean="0">
              <a:solidFill>
                <a:schemeClr val="bg1"/>
              </a:solidFill>
              <a:latin typeface="Sylfaen"/>
              <a:cs typeface="Sylfaen"/>
            </a:endParaRPr>
          </a:p>
          <a:p>
            <a:pPr marL="457200" indent="-457200">
              <a:lnSpc>
                <a:spcPct val="150000"/>
              </a:lnSpc>
              <a:buFontTx/>
              <a:buChar char="-"/>
            </a:pPr>
            <a:r>
              <a:rPr lang="it-IT" sz="2800" dirty="0" smtClean="0">
                <a:solidFill>
                  <a:schemeClr val="bg1"/>
                </a:solidFill>
                <a:latin typeface="Sylfaen"/>
                <a:cs typeface="Sylfaen"/>
              </a:rPr>
              <a:t>BTK: RCT with </a:t>
            </a:r>
            <a:r>
              <a:rPr lang="it-IT" sz="2800" dirty="0" err="1" smtClean="0">
                <a:solidFill>
                  <a:schemeClr val="bg1"/>
                </a:solidFill>
                <a:latin typeface="Sylfaen"/>
                <a:cs typeface="Sylfaen"/>
              </a:rPr>
              <a:t>newer</a:t>
            </a:r>
            <a:r>
              <a:rPr lang="it-IT" sz="2800" dirty="0" smtClean="0">
                <a:solidFill>
                  <a:schemeClr val="bg1"/>
                </a:solidFill>
                <a:latin typeface="Sylfaen"/>
                <a:cs typeface="Sylfaen"/>
              </a:rPr>
              <a:t> gen. balloons, </a:t>
            </a:r>
            <a:r>
              <a:rPr lang="it-IT" sz="2800" dirty="0" err="1" smtClean="0">
                <a:solidFill>
                  <a:schemeClr val="bg1"/>
                </a:solidFill>
                <a:latin typeface="Sylfaen"/>
                <a:cs typeface="Sylfaen"/>
              </a:rPr>
              <a:t>surveillance</a:t>
            </a:r>
            <a:r>
              <a:rPr lang="it-IT" sz="2800" dirty="0" smtClean="0">
                <a:solidFill>
                  <a:schemeClr val="bg1"/>
                </a:solidFill>
                <a:latin typeface="Sylfaen"/>
                <a:cs typeface="Sylfaen"/>
              </a:rPr>
              <a:t>.</a:t>
            </a:r>
          </a:p>
        </p:txBody>
      </p:sp>
    </p:spTree>
    <p:extLst>
      <p:ext uri="{BB962C8B-B14F-4D97-AF65-F5344CB8AC3E}">
        <p14:creationId xmlns:p14="http://schemas.microsoft.com/office/powerpoint/2010/main" val="4194473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14234" y="0"/>
            <a:ext cx="9129766" cy="6857999"/>
          </a:xfrm>
          <a:prstGeom prst="rect">
            <a:avLst/>
          </a:prstGeom>
        </p:spPr>
      </p:pic>
      <p:pic>
        <p:nvPicPr>
          <p:cNvPr id="4" name="Immagine 3" descr="foto-fatebenefratelli-sanmarco-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795" y="5502311"/>
            <a:ext cx="1797538" cy="1271024"/>
          </a:xfrm>
          <a:prstGeom prst="rect">
            <a:avLst/>
          </a:prstGeom>
        </p:spPr>
      </p:pic>
      <p:sp>
        <p:nvSpPr>
          <p:cNvPr id="6" name="CasellaDiTesto 5"/>
          <p:cNvSpPr txBox="1"/>
          <p:nvPr/>
        </p:nvSpPr>
        <p:spPr>
          <a:xfrm>
            <a:off x="186263" y="2442729"/>
            <a:ext cx="8827204" cy="1661993"/>
          </a:xfrm>
          <a:prstGeom prst="rect">
            <a:avLst/>
          </a:prstGeom>
          <a:solidFill>
            <a:srgbClr val="632523"/>
          </a:solidFill>
          <a:ln>
            <a:solidFill>
              <a:srgbClr val="FF6600"/>
            </a:solidFill>
          </a:ln>
          <a:effectLst>
            <a:glow rad="101600">
              <a:schemeClr val="accent3">
                <a:satMod val="175000"/>
                <a:alpha val="40000"/>
              </a:schemeClr>
            </a:glow>
            <a:outerShdw blurRad="428625" dist="254000" dir="2700000" sx="102000" sy="102000" algn="tl" rotWithShape="0">
              <a:srgbClr val="000000">
                <a:alpha val="37000"/>
              </a:srgbClr>
            </a:outerShdw>
          </a:effectLst>
        </p:spPr>
        <p:txBody>
          <a:bodyPr wrap="square">
            <a:spAutoFit/>
          </a:bodyPr>
          <a:lstStyle/>
          <a:p>
            <a:pPr algn="ctr">
              <a:lnSpc>
                <a:spcPct val="130000"/>
              </a:lnSpc>
              <a:defRPr/>
            </a:pPr>
            <a:r>
              <a:rPr lang="it-IT" sz="4000" dirty="0" smtClean="0">
                <a:solidFill>
                  <a:srgbClr val="FFFF00"/>
                </a:solidFill>
                <a:latin typeface="Sylfaen"/>
                <a:cs typeface="Sylfaen"/>
              </a:rPr>
              <a:t>The new </a:t>
            </a:r>
            <a:r>
              <a:rPr lang="it-IT" sz="4000" dirty="0" err="1" smtClean="0">
                <a:solidFill>
                  <a:srgbClr val="FFFF00"/>
                </a:solidFill>
                <a:latin typeface="Sylfaen"/>
                <a:cs typeface="Sylfaen"/>
              </a:rPr>
              <a:t>consensus</a:t>
            </a:r>
            <a:r>
              <a:rPr lang="it-IT" sz="4000" dirty="0" smtClean="0">
                <a:solidFill>
                  <a:srgbClr val="FFFF00"/>
                </a:solidFill>
                <a:latin typeface="Sylfaen"/>
                <a:cs typeface="Sylfaen"/>
              </a:rPr>
              <a:t> </a:t>
            </a:r>
            <a:r>
              <a:rPr lang="it-IT" sz="4000" dirty="0" err="1" smtClean="0">
                <a:solidFill>
                  <a:srgbClr val="FFFF00"/>
                </a:solidFill>
                <a:latin typeface="Sylfaen"/>
                <a:cs typeface="Sylfaen"/>
              </a:rPr>
              <a:t>document</a:t>
            </a:r>
            <a:r>
              <a:rPr lang="it-IT" sz="4000" dirty="0" smtClean="0">
                <a:solidFill>
                  <a:srgbClr val="FFFF00"/>
                </a:solidFill>
                <a:latin typeface="Sylfaen"/>
                <a:cs typeface="Sylfaen"/>
              </a:rPr>
              <a:t> on </a:t>
            </a:r>
            <a:r>
              <a:rPr lang="it-IT" sz="4000" dirty="0" err="1" smtClean="0">
                <a:solidFill>
                  <a:srgbClr val="FFFF00"/>
                </a:solidFill>
                <a:latin typeface="Sylfaen"/>
                <a:cs typeface="Sylfaen"/>
              </a:rPr>
              <a:t>peripheral</a:t>
            </a:r>
            <a:r>
              <a:rPr lang="it-IT" sz="4000" dirty="0" smtClean="0">
                <a:solidFill>
                  <a:srgbClr val="FFFF00"/>
                </a:solidFill>
                <a:latin typeface="Sylfaen"/>
                <a:cs typeface="Sylfaen"/>
              </a:rPr>
              <a:t> DCB PTA</a:t>
            </a:r>
            <a:endParaRPr lang="it-IT" sz="4000" dirty="0">
              <a:solidFill>
                <a:srgbClr val="FFFF00"/>
              </a:solidFill>
              <a:latin typeface="Sylfaen"/>
              <a:cs typeface="Sylfaen"/>
            </a:endParaRPr>
          </a:p>
        </p:txBody>
      </p:sp>
      <p:pic>
        <p:nvPicPr>
          <p:cNvPr id="2" name="Immagine 1"/>
          <p:cNvPicPr>
            <a:picLocks noChangeAspect="1"/>
          </p:cNvPicPr>
          <p:nvPr/>
        </p:nvPicPr>
        <p:blipFill>
          <a:blip r:embed="rId4"/>
          <a:stretch>
            <a:fillRect/>
          </a:stretch>
        </p:blipFill>
        <p:spPr>
          <a:xfrm>
            <a:off x="169330" y="72301"/>
            <a:ext cx="1061781" cy="875970"/>
          </a:xfrm>
          <a:prstGeom prst="rect">
            <a:avLst/>
          </a:prstGeom>
        </p:spPr>
      </p:pic>
      <p:sp>
        <p:nvSpPr>
          <p:cNvPr id="8" name="Rectangle 6"/>
          <p:cNvSpPr>
            <a:spLocks noChangeArrowheads="1"/>
          </p:cNvSpPr>
          <p:nvPr/>
        </p:nvSpPr>
        <p:spPr bwMode="auto">
          <a:xfrm>
            <a:off x="2551739" y="5401728"/>
            <a:ext cx="4262438" cy="1270003"/>
          </a:xfrm>
          <a:prstGeom prst="rect">
            <a:avLst/>
          </a:prstGeom>
          <a:solidFill>
            <a:schemeClr val="tx1">
              <a:lumMod val="65000"/>
              <a:lumOff val="35000"/>
            </a:schemeClr>
          </a:solidFill>
          <a:ln>
            <a:solidFill>
              <a:srgbClr val="F79646"/>
            </a:solidFill>
          </a:ln>
          <a:effectLst/>
          <a:extLst/>
        </p:spPr>
        <p:txBody>
          <a:bodyPr/>
          <a:lstStyle/>
          <a:p>
            <a:pPr algn="ctr"/>
            <a:r>
              <a:rPr lang="it-IT" dirty="0" smtClean="0">
                <a:solidFill>
                  <a:schemeClr val="bg1"/>
                </a:solidFill>
                <a:latin typeface="Sylfaen"/>
                <a:cs typeface="Sylfaen"/>
              </a:rPr>
              <a:t>Bernardo Cortese</a:t>
            </a:r>
          </a:p>
          <a:p>
            <a:pPr algn="ctr"/>
            <a:r>
              <a:rPr lang="it-IT" dirty="0" err="1" smtClean="0">
                <a:solidFill>
                  <a:schemeClr val="bg1"/>
                </a:solidFill>
                <a:latin typeface="Sylfaen"/>
                <a:cs typeface="Sylfaen"/>
              </a:rPr>
              <a:t>Intv</a:t>
            </a:r>
            <a:r>
              <a:rPr lang="it-IT" dirty="0" smtClean="0">
                <a:solidFill>
                  <a:schemeClr val="bg1"/>
                </a:solidFill>
                <a:latin typeface="Sylfaen"/>
                <a:cs typeface="Sylfaen"/>
              </a:rPr>
              <a:t>’ </a:t>
            </a:r>
            <a:r>
              <a:rPr lang="it-IT" dirty="0" err="1" smtClean="0">
                <a:solidFill>
                  <a:schemeClr val="bg1"/>
                </a:solidFill>
                <a:latin typeface="Sylfaen"/>
                <a:cs typeface="Sylfaen"/>
              </a:rPr>
              <a:t>Cardiology</a:t>
            </a:r>
            <a:r>
              <a:rPr lang="it-IT" dirty="0" smtClean="0">
                <a:solidFill>
                  <a:schemeClr val="bg1"/>
                </a:solidFill>
                <a:latin typeface="Sylfaen"/>
                <a:cs typeface="Sylfaen"/>
              </a:rPr>
              <a:t>, A.O. Fatebenefratelli</a:t>
            </a:r>
          </a:p>
          <a:p>
            <a:pPr algn="ctr"/>
            <a:r>
              <a:rPr lang="it-IT" i="1" dirty="0" smtClean="0">
                <a:solidFill>
                  <a:schemeClr val="bg1"/>
                </a:solidFill>
                <a:latin typeface="Sylfaen"/>
                <a:cs typeface="Sylfaen"/>
                <a:hlinkClick r:id="rId5"/>
              </a:rPr>
              <a:t>bcortese@gmail.com</a:t>
            </a:r>
            <a:endParaRPr lang="it-IT" i="1" dirty="0" smtClean="0">
              <a:solidFill>
                <a:schemeClr val="bg1"/>
              </a:solidFill>
              <a:latin typeface="Sylfaen"/>
              <a:cs typeface="Sylfaen"/>
            </a:endParaRPr>
          </a:p>
          <a:p>
            <a:pPr algn="ctr"/>
            <a:r>
              <a:rPr lang="it-IT" i="1" dirty="0" err="1">
                <a:solidFill>
                  <a:schemeClr val="bg1"/>
                </a:solidFill>
                <a:latin typeface="Sylfaen"/>
                <a:cs typeface="Sylfaen"/>
              </a:rPr>
              <a:t>b</a:t>
            </a:r>
            <a:r>
              <a:rPr lang="it-IT" i="1" dirty="0" err="1" smtClean="0">
                <a:solidFill>
                  <a:schemeClr val="bg1"/>
                </a:solidFill>
                <a:latin typeface="Sylfaen"/>
                <a:cs typeface="Sylfaen"/>
              </a:rPr>
              <a:t>ernardocortese.com</a:t>
            </a:r>
            <a:endParaRPr lang="it-IT" i="1" dirty="0" smtClean="0">
              <a:solidFill>
                <a:schemeClr val="bg1"/>
              </a:solidFill>
              <a:latin typeface="Sylfaen"/>
              <a:cs typeface="Sylfaen"/>
            </a:endParaRPr>
          </a:p>
        </p:txBody>
      </p:sp>
      <p:sp>
        <p:nvSpPr>
          <p:cNvPr id="9" name="Rectangle 6"/>
          <p:cNvSpPr>
            <a:spLocks noChangeArrowheads="1"/>
          </p:cNvSpPr>
          <p:nvPr/>
        </p:nvSpPr>
        <p:spPr bwMode="auto">
          <a:xfrm>
            <a:off x="186263" y="4250252"/>
            <a:ext cx="8805332" cy="999073"/>
          </a:xfrm>
          <a:prstGeom prst="rect">
            <a:avLst/>
          </a:prstGeom>
          <a:solidFill>
            <a:schemeClr val="tx1">
              <a:lumMod val="65000"/>
              <a:lumOff val="35000"/>
            </a:schemeClr>
          </a:solidFill>
          <a:ln>
            <a:solidFill>
              <a:srgbClr val="F79646"/>
            </a:solidFill>
          </a:ln>
          <a:effectLst/>
          <a:extLst/>
        </p:spPr>
        <p:txBody>
          <a:bodyPr/>
          <a:lstStyle/>
          <a:p>
            <a:pPr algn="ctr"/>
            <a:r>
              <a:rPr lang="it-IT" sz="2400" dirty="0" smtClean="0">
                <a:solidFill>
                  <a:schemeClr val="bg1"/>
                </a:solidFill>
                <a:latin typeface="Sylfaen"/>
                <a:cs typeface="Sylfaen"/>
              </a:rPr>
              <a:t>B. Cortese, </a:t>
            </a:r>
            <a:r>
              <a:rPr lang="it-IT" sz="2400" dirty="0" err="1" smtClean="0">
                <a:solidFill>
                  <a:schemeClr val="bg1"/>
                </a:solidFill>
                <a:latin typeface="Sylfaen"/>
                <a:cs typeface="Sylfaen"/>
              </a:rPr>
              <a:t>J</a:t>
            </a:r>
            <a:r>
              <a:rPr lang="it-IT" sz="2400" dirty="0" smtClean="0">
                <a:solidFill>
                  <a:schemeClr val="bg1"/>
                </a:solidFill>
                <a:latin typeface="Sylfaen"/>
                <a:cs typeface="Sylfaen"/>
              </a:rPr>
              <a:t> Granada, B </a:t>
            </a:r>
            <a:r>
              <a:rPr lang="it-IT" sz="2400" dirty="0" err="1" smtClean="0">
                <a:solidFill>
                  <a:schemeClr val="bg1"/>
                </a:solidFill>
                <a:latin typeface="Sylfaen"/>
                <a:cs typeface="Sylfaen"/>
              </a:rPr>
              <a:t>Scheller</a:t>
            </a:r>
            <a:r>
              <a:rPr lang="it-IT" sz="2400" dirty="0" smtClean="0">
                <a:solidFill>
                  <a:schemeClr val="bg1"/>
                </a:solidFill>
                <a:latin typeface="Sylfaen"/>
                <a:cs typeface="Sylfaen"/>
              </a:rPr>
              <a:t>, PA Schneider, G </a:t>
            </a:r>
            <a:r>
              <a:rPr lang="it-IT" sz="2400" dirty="0" err="1">
                <a:solidFill>
                  <a:schemeClr val="bg1"/>
                </a:solidFill>
                <a:latin typeface="Sylfaen"/>
                <a:cs typeface="Sylfaen"/>
              </a:rPr>
              <a:t>T</a:t>
            </a:r>
            <a:r>
              <a:rPr lang="it-IT" sz="2400" dirty="0" err="1" smtClean="0">
                <a:solidFill>
                  <a:schemeClr val="bg1"/>
                </a:solidFill>
                <a:latin typeface="Sylfaen"/>
                <a:cs typeface="Sylfaen"/>
              </a:rPr>
              <a:t>epe</a:t>
            </a:r>
            <a:r>
              <a:rPr lang="it-IT" sz="2400" dirty="0" smtClean="0">
                <a:solidFill>
                  <a:schemeClr val="bg1"/>
                </a:solidFill>
                <a:latin typeface="Sylfaen"/>
                <a:cs typeface="Sylfaen"/>
              </a:rPr>
              <a:t>, D </a:t>
            </a:r>
            <a:r>
              <a:rPr lang="it-IT" sz="2400" dirty="0" err="1" smtClean="0">
                <a:solidFill>
                  <a:schemeClr val="bg1"/>
                </a:solidFill>
                <a:latin typeface="Sylfaen"/>
                <a:cs typeface="Sylfaen"/>
              </a:rPr>
              <a:t>Scheinert</a:t>
            </a:r>
            <a:r>
              <a:rPr lang="it-IT" sz="2400" dirty="0" smtClean="0">
                <a:solidFill>
                  <a:schemeClr val="bg1"/>
                </a:solidFill>
                <a:latin typeface="Sylfaen"/>
                <a:cs typeface="Sylfaen"/>
              </a:rPr>
              <a:t>, L Garcia, E Stabile, </a:t>
            </a:r>
            <a:r>
              <a:rPr lang="it-IT" sz="2400" dirty="0" err="1" smtClean="0">
                <a:solidFill>
                  <a:schemeClr val="bg1"/>
                </a:solidFill>
                <a:latin typeface="Sylfaen"/>
                <a:cs typeface="Sylfaen"/>
              </a:rPr>
              <a:t>F</a:t>
            </a:r>
            <a:r>
              <a:rPr lang="it-IT" sz="2400" dirty="0" smtClean="0">
                <a:solidFill>
                  <a:schemeClr val="bg1"/>
                </a:solidFill>
                <a:latin typeface="Sylfaen"/>
                <a:cs typeface="Sylfaen"/>
              </a:rPr>
              <a:t> Alfonso, G </a:t>
            </a:r>
            <a:r>
              <a:rPr lang="it-IT" sz="2400" dirty="0" err="1" smtClean="0">
                <a:solidFill>
                  <a:schemeClr val="bg1"/>
                </a:solidFill>
                <a:latin typeface="Sylfaen"/>
                <a:cs typeface="Sylfaen"/>
              </a:rPr>
              <a:t>Ansel</a:t>
            </a:r>
            <a:r>
              <a:rPr lang="it-IT" sz="2400" dirty="0" smtClean="0">
                <a:solidFill>
                  <a:schemeClr val="bg1"/>
                </a:solidFill>
                <a:latin typeface="Sylfaen"/>
                <a:cs typeface="Sylfaen"/>
              </a:rPr>
              <a:t>, T Zeller </a:t>
            </a:r>
            <a:endParaRPr lang="it-IT" sz="2400" i="1" dirty="0" smtClean="0">
              <a:solidFill>
                <a:schemeClr val="bg1"/>
              </a:solidFill>
              <a:latin typeface="Sylfaen"/>
              <a:cs typeface="Sylfaen"/>
            </a:endParaRPr>
          </a:p>
        </p:txBody>
      </p:sp>
      <p:pic>
        <p:nvPicPr>
          <p:cNvPr id="10" name="Immagine 9" descr="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8212" y="0"/>
            <a:ext cx="1105788" cy="959668"/>
          </a:xfrm>
          <a:prstGeom prst="rect">
            <a:avLst/>
          </a:prstGeom>
        </p:spPr>
      </p:pic>
    </p:spTree>
    <p:extLst>
      <p:ext uri="{BB962C8B-B14F-4D97-AF65-F5344CB8AC3E}">
        <p14:creationId xmlns:p14="http://schemas.microsoft.com/office/powerpoint/2010/main" val="511300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83390" y="1888363"/>
            <a:ext cx="8347363" cy="1139314"/>
          </a:xfrm>
          <a:prstGeom prst="rect">
            <a:avLst/>
          </a:prstGeom>
          <a:solidFill>
            <a:srgbClr val="595959"/>
          </a:solidFill>
          <a:ln w="9525">
            <a:solidFill>
              <a:srgbClr val="FF6600"/>
            </a:solidFill>
            <a:round/>
            <a:headEnd/>
            <a:tailEnd/>
          </a:ln>
        </p:spPr>
        <p:txBody>
          <a:bodyPr lIns="16322" tIns="8161" rIns="16322" bIns="8161"/>
          <a:lstStyle/>
          <a:p>
            <a:pPr>
              <a:lnSpc>
                <a:spcPct val="120000"/>
              </a:lnSpc>
            </a:pPr>
            <a:r>
              <a:rPr lang="it-IT" sz="2400" b="0" i="0" dirty="0" err="1">
                <a:solidFill>
                  <a:srgbClr val="FFFFFF"/>
                </a:solidFill>
                <a:latin typeface="Sylfaen"/>
                <a:cs typeface="Sylfaen"/>
              </a:rPr>
              <a:t>German</a:t>
            </a:r>
            <a:r>
              <a:rPr lang="it-IT" sz="2400" b="0" i="0" dirty="0">
                <a:solidFill>
                  <a:srgbClr val="FFFFFF"/>
                </a:solidFill>
                <a:latin typeface="Sylfaen"/>
                <a:cs typeface="Sylfaen"/>
              </a:rPr>
              <a:t> </a:t>
            </a:r>
            <a:r>
              <a:rPr lang="it-IT" sz="2400" b="0" i="0" dirty="0" err="1">
                <a:solidFill>
                  <a:srgbClr val="FFFFFF"/>
                </a:solidFill>
                <a:latin typeface="Sylfaen"/>
                <a:cs typeface="Sylfaen"/>
              </a:rPr>
              <a:t>Drug-eluting</a:t>
            </a:r>
            <a:r>
              <a:rPr lang="it-IT" sz="2400" b="0" i="0" dirty="0">
                <a:solidFill>
                  <a:srgbClr val="FFFFFF"/>
                </a:solidFill>
                <a:latin typeface="Sylfaen"/>
                <a:cs typeface="Sylfaen"/>
              </a:rPr>
              <a:t> Balloon </a:t>
            </a:r>
            <a:r>
              <a:rPr lang="it-IT" sz="2400" b="0" i="0" dirty="0" err="1">
                <a:solidFill>
                  <a:srgbClr val="FFFFFF"/>
                </a:solidFill>
                <a:latin typeface="Sylfaen"/>
                <a:cs typeface="Sylfaen"/>
              </a:rPr>
              <a:t>Consensus</a:t>
            </a:r>
            <a:r>
              <a:rPr lang="it-IT" sz="2400" b="0" i="0" dirty="0">
                <a:solidFill>
                  <a:srgbClr val="FFFFFF"/>
                </a:solidFill>
                <a:latin typeface="Sylfaen"/>
                <a:cs typeface="Sylfaen"/>
              </a:rPr>
              <a:t> </a:t>
            </a:r>
            <a:r>
              <a:rPr lang="it-IT" sz="2400" b="0" i="0" dirty="0" smtClean="0">
                <a:solidFill>
                  <a:srgbClr val="FFFFFF"/>
                </a:solidFill>
                <a:latin typeface="Sylfaen"/>
                <a:cs typeface="Sylfaen"/>
              </a:rPr>
              <a:t>Group </a:t>
            </a:r>
          </a:p>
          <a:p>
            <a:pPr>
              <a:lnSpc>
                <a:spcPct val="120000"/>
              </a:lnSpc>
            </a:pPr>
            <a:r>
              <a:rPr lang="it-IT" sz="2400" b="0" i="0" dirty="0" smtClean="0">
                <a:solidFill>
                  <a:srgbClr val="FFFFFF"/>
                </a:solidFill>
                <a:latin typeface="Sylfaen"/>
                <a:cs typeface="Sylfaen"/>
              </a:rPr>
              <a:t>(</a:t>
            </a:r>
            <a:r>
              <a:rPr lang="it-IT" sz="2400" b="0" i="0" u="sng" dirty="0" smtClean="0">
                <a:solidFill>
                  <a:srgbClr val="FFFFFF"/>
                </a:solidFill>
                <a:latin typeface="Sylfaen"/>
                <a:cs typeface="Sylfaen"/>
              </a:rPr>
              <a:t>Kleber </a:t>
            </a:r>
            <a:r>
              <a:rPr lang="it-IT" sz="2400" b="0" i="0" u="sng" dirty="0">
                <a:solidFill>
                  <a:srgbClr val="FFFFFF"/>
                </a:solidFill>
                <a:latin typeface="Sylfaen"/>
                <a:cs typeface="Sylfaen"/>
              </a:rPr>
              <a:t>FX, </a:t>
            </a:r>
            <a:r>
              <a:rPr lang="it-IT" sz="2400" b="0" i="0" u="sng" dirty="0" err="1">
                <a:solidFill>
                  <a:srgbClr val="FFFFFF"/>
                </a:solidFill>
                <a:latin typeface="Sylfaen"/>
                <a:cs typeface="Sylfaen"/>
              </a:rPr>
              <a:t>Mathey</a:t>
            </a:r>
            <a:r>
              <a:rPr lang="it-IT" sz="2400" b="0" i="0" u="sng" dirty="0">
                <a:solidFill>
                  <a:srgbClr val="FFFFFF"/>
                </a:solidFill>
                <a:latin typeface="Sylfaen"/>
                <a:cs typeface="Sylfaen"/>
              </a:rPr>
              <a:t> DG, </a:t>
            </a:r>
            <a:r>
              <a:rPr lang="it-IT" sz="2400" b="0" i="0" u="sng" dirty="0" err="1">
                <a:solidFill>
                  <a:srgbClr val="FFFFFF"/>
                </a:solidFill>
                <a:latin typeface="Sylfaen"/>
                <a:cs typeface="Sylfaen"/>
              </a:rPr>
              <a:t>Rittger</a:t>
            </a:r>
            <a:r>
              <a:rPr lang="it-IT" sz="2400" b="0" i="0" u="sng" dirty="0">
                <a:solidFill>
                  <a:srgbClr val="FFFFFF"/>
                </a:solidFill>
                <a:latin typeface="Sylfaen"/>
                <a:cs typeface="Sylfaen"/>
              </a:rPr>
              <a:t> H, </a:t>
            </a:r>
            <a:r>
              <a:rPr lang="it-IT" sz="2400" b="0" i="0" u="sng" dirty="0" err="1">
                <a:solidFill>
                  <a:srgbClr val="FFFFFF"/>
                </a:solidFill>
                <a:latin typeface="Sylfaen"/>
                <a:cs typeface="Sylfaen"/>
              </a:rPr>
              <a:t>Scheller</a:t>
            </a:r>
            <a:r>
              <a:rPr lang="it-IT" sz="2400" b="0" i="0" u="sng" dirty="0">
                <a:solidFill>
                  <a:srgbClr val="FFFFFF"/>
                </a:solidFill>
                <a:latin typeface="Sylfaen"/>
                <a:cs typeface="Sylfaen"/>
              </a:rPr>
              <a:t> </a:t>
            </a:r>
            <a:r>
              <a:rPr lang="it-IT" sz="2400" b="0" i="0" u="sng" dirty="0" smtClean="0">
                <a:solidFill>
                  <a:srgbClr val="FFFFFF"/>
                </a:solidFill>
                <a:latin typeface="Sylfaen"/>
                <a:cs typeface="Sylfaen"/>
              </a:rPr>
              <a:t>B</a:t>
            </a:r>
            <a:r>
              <a:rPr lang="it-IT" sz="2400" b="0" i="0" dirty="0" smtClean="0">
                <a:solidFill>
                  <a:srgbClr val="FFFFFF"/>
                </a:solidFill>
                <a:latin typeface="Sylfaen"/>
                <a:cs typeface="Sylfaen"/>
              </a:rPr>
              <a:t>) </a:t>
            </a:r>
            <a:r>
              <a:rPr lang="it-IT" sz="2400" b="0" dirty="0" err="1" smtClean="0">
                <a:solidFill>
                  <a:srgbClr val="FFFFFF"/>
                </a:solidFill>
                <a:latin typeface="Sylfaen"/>
                <a:cs typeface="Sylfaen"/>
              </a:rPr>
              <a:t>Euroint</a:t>
            </a:r>
            <a:r>
              <a:rPr lang="it-IT" sz="2400" b="0" dirty="0" smtClean="0">
                <a:solidFill>
                  <a:srgbClr val="FFFFFF"/>
                </a:solidFill>
                <a:latin typeface="Sylfaen"/>
                <a:cs typeface="Sylfaen"/>
              </a:rPr>
              <a:t> 2011</a:t>
            </a:r>
            <a:endParaRPr lang="en-GB" sz="2400" b="0" dirty="0">
              <a:solidFill>
                <a:srgbClr val="FFFFFF"/>
              </a:solidFill>
              <a:latin typeface="Sylfaen"/>
              <a:cs typeface="Sylfaen"/>
            </a:endParaRPr>
          </a:p>
        </p:txBody>
      </p:sp>
      <p:sp>
        <p:nvSpPr>
          <p:cNvPr id="4" name="Titolo 1"/>
          <p:cNvSpPr>
            <a:spLocks noGrp="1"/>
          </p:cNvSpPr>
          <p:nvPr>
            <p:ph type="title"/>
          </p:nvPr>
        </p:nvSpPr>
        <p:spPr>
          <a:xfrm>
            <a:off x="838200" y="140662"/>
            <a:ext cx="7571184" cy="1349471"/>
          </a:xfrm>
          <a:solidFill>
            <a:schemeClr val="accent5">
              <a:lumMod val="25000"/>
            </a:schemeClr>
          </a:solidFill>
          <a:ln>
            <a:solidFill>
              <a:srgbClr val="FF0000"/>
            </a:solidFill>
          </a:ln>
        </p:spPr>
        <p:txBody>
          <a:bodyPr anchor="t">
            <a:noAutofit/>
          </a:bodyPr>
          <a:lstStyle/>
          <a:p>
            <a:r>
              <a:rPr lang="it-IT" sz="4000" dirty="0" smtClean="0">
                <a:solidFill>
                  <a:srgbClr val="FFFF00"/>
                </a:solidFill>
                <a:latin typeface="Sylfaen"/>
                <a:cs typeface="Sylfaen"/>
              </a:rPr>
              <a:t>DCB </a:t>
            </a:r>
            <a:r>
              <a:rPr lang="it-IT" sz="4000" dirty="0" err="1" smtClean="0">
                <a:solidFill>
                  <a:srgbClr val="FFFF00"/>
                </a:solidFill>
                <a:latin typeface="Sylfaen"/>
                <a:cs typeface="Sylfaen"/>
              </a:rPr>
              <a:t>consensus</a:t>
            </a:r>
            <a:r>
              <a:rPr lang="it-IT" sz="4000" dirty="0" smtClean="0">
                <a:solidFill>
                  <a:srgbClr val="FFFF00"/>
                </a:solidFill>
                <a:latin typeface="Sylfaen"/>
                <a:cs typeface="Sylfaen"/>
              </a:rPr>
              <a:t> </a:t>
            </a:r>
            <a:r>
              <a:rPr lang="it-IT" sz="4000" dirty="0" err="1" smtClean="0">
                <a:solidFill>
                  <a:srgbClr val="FFFF00"/>
                </a:solidFill>
                <a:latin typeface="Sylfaen"/>
                <a:cs typeface="Sylfaen"/>
              </a:rPr>
              <a:t>documents</a:t>
            </a:r>
            <a:r>
              <a:rPr lang="it-IT" sz="4000" dirty="0" smtClean="0">
                <a:solidFill>
                  <a:srgbClr val="FFFF00"/>
                </a:solidFill>
                <a:latin typeface="Sylfaen"/>
                <a:cs typeface="Sylfaen"/>
              </a:rPr>
              <a:t> (</a:t>
            </a:r>
            <a:r>
              <a:rPr lang="it-IT" sz="4000" dirty="0" err="1" smtClean="0">
                <a:solidFill>
                  <a:srgbClr val="FFFF00"/>
                </a:solidFill>
                <a:latin typeface="Sylfaen"/>
                <a:cs typeface="Sylfaen"/>
              </a:rPr>
              <a:t>coronary</a:t>
            </a:r>
            <a:r>
              <a:rPr lang="it-IT" sz="4000" dirty="0" smtClean="0">
                <a:solidFill>
                  <a:srgbClr val="FFFF00"/>
                </a:solidFill>
                <a:latin typeface="Sylfaen"/>
                <a:cs typeface="Sylfaen"/>
              </a:rPr>
              <a:t> </a:t>
            </a:r>
            <a:r>
              <a:rPr lang="it-IT" sz="4000" dirty="0" err="1" smtClean="0">
                <a:solidFill>
                  <a:srgbClr val="FFFF00"/>
                </a:solidFill>
                <a:latin typeface="Sylfaen"/>
                <a:cs typeface="Sylfaen"/>
              </a:rPr>
              <a:t>field</a:t>
            </a:r>
            <a:r>
              <a:rPr lang="it-IT" sz="4000" dirty="0" smtClean="0">
                <a:solidFill>
                  <a:srgbClr val="FFFF00"/>
                </a:solidFill>
                <a:latin typeface="Sylfaen"/>
                <a:cs typeface="Sylfaen"/>
              </a:rPr>
              <a:t>)</a:t>
            </a:r>
            <a:endParaRPr lang="it-IT" sz="4000" dirty="0">
              <a:solidFill>
                <a:srgbClr val="FFFF00"/>
              </a:solidFill>
              <a:latin typeface="Sylfaen"/>
              <a:cs typeface="Sylfaen"/>
            </a:endParaRPr>
          </a:p>
        </p:txBody>
      </p:sp>
      <p:sp>
        <p:nvSpPr>
          <p:cNvPr id="5" name="Rectangle 10"/>
          <p:cNvSpPr>
            <a:spLocks noChangeArrowheads="1"/>
          </p:cNvSpPr>
          <p:nvPr/>
        </p:nvSpPr>
        <p:spPr bwMode="auto">
          <a:xfrm>
            <a:off x="472504" y="3170646"/>
            <a:ext cx="8347363" cy="631820"/>
          </a:xfrm>
          <a:prstGeom prst="rect">
            <a:avLst/>
          </a:prstGeom>
          <a:solidFill>
            <a:srgbClr val="595959"/>
          </a:solidFill>
          <a:ln w="9525">
            <a:solidFill>
              <a:srgbClr val="FF6600"/>
            </a:solidFill>
            <a:round/>
            <a:headEnd/>
            <a:tailEnd/>
          </a:ln>
        </p:spPr>
        <p:txBody>
          <a:bodyPr lIns="16322" tIns="8161" rIns="16322" bIns="8161"/>
          <a:lstStyle/>
          <a:p>
            <a:pPr>
              <a:lnSpc>
                <a:spcPct val="120000"/>
              </a:lnSpc>
            </a:pPr>
            <a:r>
              <a:rPr lang="it-IT" sz="2400" b="0" i="0" dirty="0" err="1">
                <a:solidFill>
                  <a:srgbClr val="FFFFFF"/>
                </a:solidFill>
                <a:latin typeface="Sylfaen"/>
                <a:cs typeface="Sylfaen"/>
              </a:rPr>
              <a:t>German</a:t>
            </a:r>
            <a:r>
              <a:rPr lang="it-IT" sz="2400" b="0" i="0" dirty="0">
                <a:solidFill>
                  <a:srgbClr val="FFFFFF"/>
                </a:solidFill>
                <a:latin typeface="Sylfaen"/>
                <a:cs typeface="Sylfaen"/>
              </a:rPr>
              <a:t> </a:t>
            </a:r>
            <a:r>
              <a:rPr lang="it-IT" sz="2400" b="0" i="0" dirty="0" err="1">
                <a:solidFill>
                  <a:srgbClr val="FFFFFF"/>
                </a:solidFill>
                <a:latin typeface="Sylfaen"/>
                <a:cs typeface="Sylfaen"/>
              </a:rPr>
              <a:t>Drug-eluting</a:t>
            </a:r>
            <a:r>
              <a:rPr lang="it-IT" sz="2400" b="0" i="0" dirty="0">
                <a:solidFill>
                  <a:srgbClr val="FFFFFF"/>
                </a:solidFill>
                <a:latin typeface="Sylfaen"/>
                <a:cs typeface="Sylfaen"/>
              </a:rPr>
              <a:t> Balloon </a:t>
            </a:r>
            <a:r>
              <a:rPr lang="it-IT" sz="2400" b="0" i="0" dirty="0" err="1">
                <a:solidFill>
                  <a:srgbClr val="FFFFFF"/>
                </a:solidFill>
                <a:latin typeface="Sylfaen"/>
                <a:cs typeface="Sylfaen"/>
              </a:rPr>
              <a:t>Consensus</a:t>
            </a:r>
            <a:r>
              <a:rPr lang="it-IT" sz="2400" b="0" i="0" dirty="0">
                <a:solidFill>
                  <a:srgbClr val="FFFFFF"/>
                </a:solidFill>
                <a:latin typeface="Sylfaen"/>
                <a:cs typeface="Sylfaen"/>
              </a:rPr>
              <a:t> </a:t>
            </a:r>
            <a:r>
              <a:rPr lang="it-IT" sz="2400" b="0" i="0" dirty="0" smtClean="0">
                <a:solidFill>
                  <a:srgbClr val="FFFFFF"/>
                </a:solidFill>
                <a:latin typeface="Sylfaen"/>
                <a:cs typeface="Sylfaen"/>
              </a:rPr>
              <a:t>Group, </a:t>
            </a:r>
            <a:r>
              <a:rPr lang="it-IT" sz="2400" b="0" dirty="0" smtClean="0">
                <a:solidFill>
                  <a:srgbClr val="FFFFFF"/>
                </a:solidFill>
                <a:latin typeface="Sylfaen"/>
                <a:cs typeface="Sylfaen"/>
              </a:rPr>
              <a:t>II </a:t>
            </a:r>
            <a:r>
              <a:rPr lang="it-IT" sz="2400" b="0" dirty="0" err="1" smtClean="0">
                <a:solidFill>
                  <a:srgbClr val="FFFFFF"/>
                </a:solidFill>
                <a:latin typeface="Sylfaen"/>
                <a:cs typeface="Sylfaen"/>
              </a:rPr>
              <a:t>edition</a:t>
            </a:r>
            <a:r>
              <a:rPr lang="it-IT" sz="2400" b="0" dirty="0" smtClean="0">
                <a:solidFill>
                  <a:srgbClr val="FFFFFF"/>
                </a:solidFill>
                <a:latin typeface="Sylfaen"/>
                <a:cs typeface="Sylfaen"/>
              </a:rPr>
              <a:t> 2013</a:t>
            </a:r>
            <a:endParaRPr lang="en-GB" sz="2400" b="0" dirty="0">
              <a:solidFill>
                <a:srgbClr val="FFFFFF"/>
              </a:solidFill>
              <a:latin typeface="Sylfaen"/>
              <a:cs typeface="Sylfaen"/>
            </a:endParaRPr>
          </a:p>
        </p:txBody>
      </p:sp>
      <p:sp>
        <p:nvSpPr>
          <p:cNvPr id="7" name="Rectangle 10"/>
          <p:cNvSpPr>
            <a:spLocks noChangeArrowheads="1"/>
          </p:cNvSpPr>
          <p:nvPr/>
        </p:nvSpPr>
        <p:spPr bwMode="auto">
          <a:xfrm>
            <a:off x="466146" y="3913228"/>
            <a:ext cx="8347363" cy="1494274"/>
          </a:xfrm>
          <a:prstGeom prst="rect">
            <a:avLst/>
          </a:prstGeom>
          <a:solidFill>
            <a:srgbClr val="595959"/>
          </a:solidFill>
          <a:ln w="9525">
            <a:solidFill>
              <a:srgbClr val="FF6600"/>
            </a:solidFill>
            <a:round/>
            <a:headEnd/>
            <a:tailEnd/>
          </a:ln>
        </p:spPr>
        <p:txBody>
          <a:bodyPr lIns="16322" tIns="8161" rIns="16322" bIns="8161"/>
          <a:lstStyle/>
          <a:p>
            <a:pPr>
              <a:lnSpc>
                <a:spcPct val="120000"/>
              </a:lnSpc>
            </a:pPr>
            <a:r>
              <a:rPr lang="it-IT" sz="2400" b="0" i="0" dirty="0" err="1">
                <a:solidFill>
                  <a:srgbClr val="FFFFFF"/>
                </a:solidFill>
                <a:latin typeface="Sylfaen"/>
                <a:cs typeface="Sylfaen"/>
              </a:rPr>
              <a:t>Drug-Coated</a:t>
            </a:r>
            <a:r>
              <a:rPr lang="it-IT" sz="2400" b="0" i="0" dirty="0">
                <a:solidFill>
                  <a:srgbClr val="FFFFFF"/>
                </a:solidFill>
                <a:latin typeface="Sylfaen"/>
                <a:cs typeface="Sylfaen"/>
              </a:rPr>
              <a:t> Balloon Treatment of </a:t>
            </a:r>
            <a:r>
              <a:rPr lang="it-IT" sz="2400" b="0" i="0" dirty="0" err="1">
                <a:solidFill>
                  <a:srgbClr val="FFFFFF"/>
                </a:solidFill>
                <a:latin typeface="Sylfaen"/>
                <a:cs typeface="Sylfaen"/>
              </a:rPr>
              <a:t>Coronary</a:t>
            </a:r>
            <a:r>
              <a:rPr lang="it-IT" sz="2400" b="0" i="0" dirty="0">
                <a:solidFill>
                  <a:srgbClr val="FFFFFF"/>
                </a:solidFill>
                <a:latin typeface="Sylfaen"/>
                <a:cs typeface="Sylfaen"/>
              </a:rPr>
              <a:t> </a:t>
            </a:r>
            <a:r>
              <a:rPr lang="it-IT" sz="2400" b="0" i="0" dirty="0" err="1" smtClean="0">
                <a:solidFill>
                  <a:srgbClr val="FFFFFF"/>
                </a:solidFill>
                <a:latin typeface="Sylfaen"/>
                <a:cs typeface="Sylfaen"/>
              </a:rPr>
              <a:t>Artery</a:t>
            </a:r>
            <a:r>
              <a:rPr lang="it-IT" sz="2400" b="0" i="0" dirty="0" smtClean="0">
                <a:solidFill>
                  <a:srgbClr val="FFFFFF"/>
                </a:solidFill>
                <a:latin typeface="Sylfaen"/>
                <a:cs typeface="Sylfaen"/>
              </a:rPr>
              <a:t> </a:t>
            </a:r>
            <a:r>
              <a:rPr lang="it-IT" sz="2400" b="0" i="0" dirty="0" err="1" smtClean="0">
                <a:solidFill>
                  <a:srgbClr val="FFFFFF"/>
                </a:solidFill>
                <a:latin typeface="Sylfaen"/>
                <a:cs typeface="Sylfaen"/>
              </a:rPr>
              <a:t>Disease</a:t>
            </a:r>
            <a:r>
              <a:rPr lang="it-IT" sz="2400" b="0" i="0" dirty="0">
                <a:solidFill>
                  <a:srgbClr val="FFFFFF"/>
                </a:solidFill>
                <a:latin typeface="Sylfaen"/>
                <a:cs typeface="Sylfaen"/>
              </a:rPr>
              <a:t>: A Position </a:t>
            </a:r>
            <a:r>
              <a:rPr lang="it-IT" sz="2400" b="0" i="0" dirty="0" err="1">
                <a:solidFill>
                  <a:srgbClr val="FFFFFF"/>
                </a:solidFill>
                <a:latin typeface="Sylfaen"/>
                <a:cs typeface="Sylfaen"/>
              </a:rPr>
              <a:t>Paper</a:t>
            </a:r>
            <a:r>
              <a:rPr lang="it-IT" sz="2400" b="0" i="0" dirty="0">
                <a:solidFill>
                  <a:srgbClr val="FFFFFF"/>
                </a:solidFill>
                <a:latin typeface="Sylfaen"/>
                <a:cs typeface="Sylfaen"/>
              </a:rPr>
              <a:t> of the </a:t>
            </a:r>
            <a:r>
              <a:rPr lang="it-IT" sz="2400" b="0" i="0" dirty="0" err="1">
                <a:solidFill>
                  <a:srgbClr val="FFFFFF"/>
                </a:solidFill>
                <a:latin typeface="Sylfaen"/>
                <a:cs typeface="Sylfaen"/>
              </a:rPr>
              <a:t>Italian</a:t>
            </a:r>
            <a:r>
              <a:rPr lang="it-IT" sz="2400" b="0" i="0" dirty="0">
                <a:solidFill>
                  <a:srgbClr val="FFFFFF"/>
                </a:solidFill>
                <a:latin typeface="Sylfaen"/>
                <a:cs typeface="Sylfaen"/>
              </a:rPr>
              <a:t> Society </a:t>
            </a:r>
            <a:r>
              <a:rPr lang="it-IT" sz="2400" b="0" i="0" dirty="0" smtClean="0">
                <a:solidFill>
                  <a:srgbClr val="FFFFFF"/>
                </a:solidFill>
                <a:latin typeface="Sylfaen"/>
                <a:cs typeface="Sylfaen"/>
              </a:rPr>
              <a:t>of </a:t>
            </a:r>
            <a:r>
              <a:rPr lang="it-IT" sz="2400" b="0" i="0" dirty="0" err="1" smtClean="0">
                <a:solidFill>
                  <a:srgbClr val="FFFFFF"/>
                </a:solidFill>
                <a:latin typeface="Sylfaen"/>
                <a:cs typeface="Sylfaen"/>
              </a:rPr>
              <a:t>Interv</a:t>
            </a:r>
            <a:r>
              <a:rPr lang="it-IT" sz="2400" b="0" i="0" dirty="0" smtClean="0">
                <a:solidFill>
                  <a:srgbClr val="FFFFFF"/>
                </a:solidFill>
                <a:latin typeface="Sylfaen"/>
                <a:cs typeface="Sylfaen"/>
              </a:rPr>
              <a:t>. </a:t>
            </a:r>
            <a:r>
              <a:rPr lang="it-IT" sz="2400" b="0" i="0" dirty="0" err="1" smtClean="0">
                <a:solidFill>
                  <a:srgbClr val="FFFFFF"/>
                </a:solidFill>
                <a:latin typeface="Sylfaen"/>
                <a:cs typeface="Sylfaen"/>
              </a:rPr>
              <a:t>Cardiology</a:t>
            </a:r>
            <a:r>
              <a:rPr lang="it-IT" sz="2400" b="0" i="0" dirty="0" smtClean="0">
                <a:solidFill>
                  <a:srgbClr val="FFFFFF"/>
                </a:solidFill>
                <a:latin typeface="Sylfaen"/>
                <a:cs typeface="Sylfaen"/>
              </a:rPr>
              <a:t> </a:t>
            </a:r>
          </a:p>
          <a:p>
            <a:pPr>
              <a:lnSpc>
                <a:spcPct val="120000"/>
              </a:lnSpc>
            </a:pPr>
            <a:r>
              <a:rPr lang="it-IT" sz="2400" b="0" i="0" dirty="0" smtClean="0">
                <a:solidFill>
                  <a:srgbClr val="FFFFFF"/>
                </a:solidFill>
                <a:latin typeface="Sylfaen"/>
                <a:cs typeface="Sylfaen"/>
              </a:rPr>
              <a:t>(</a:t>
            </a:r>
            <a:r>
              <a:rPr lang="it-IT" sz="2400" b="0" i="0" u="sng" dirty="0" smtClean="0">
                <a:solidFill>
                  <a:srgbClr val="FFFFFF"/>
                </a:solidFill>
                <a:latin typeface="Sylfaen"/>
                <a:cs typeface="Sylfaen"/>
              </a:rPr>
              <a:t>B Cortese, </a:t>
            </a:r>
            <a:r>
              <a:rPr lang="it-IT" sz="2400" b="0" i="0" u="sng" dirty="0" err="1" smtClean="0">
                <a:solidFill>
                  <a:srgbClr val="FFFFFF"/>
                </a:solidFill>
                <a:latin typeface="Sylfaen"/>
                <a:cs typeface="Sylfaen"/>
              </a:rPr>
              <a:t>S</a:t>
            </a:r>
            <a:r>
              <a:rPr lang="it-IT" sz="2400" b="0" i="0" u="sng" dirty="0" smtClean="0">
                <a:solidFill>
                  <a:srgbClr val="FFFFFF"/>
                </a:solidFill>
                <a:latin typeface="Sylfaen"/>
                <a:cs typeface="Sylfaen"/>
              </a:rPr>
              <a:t> Berti, G Biondi</a:t>
            </a:r>
            <a:r>
              <a:rPr lang="it-IT" sz="2400" b="0" i="0" dirty="0" smtClean="0">
                <a:solidFill>
                  <a:srgbClr val="FFFFFF"/>
                </a:solidFill>
                <a:latin typeface="Sylfaen"/>
                <a:cs typeface="Sylfaen"/>
              </a:rPr>
              <a:t> et al.) </a:t>
            </a:r>
            <a:r>
              <a:rPr lang="it-IT" sz="2400" b="0" dirty="0" err="1" smtClean="0">
                <a:solidFill>
                  <a:srgbClr val="FFFFFF"/>
                </a:solidFill>
                <a:latin typeface="Sylfaen"/>
                <a:cs typeface="Sylfaen"/>
              </a:rPr>
              <a:t>Cath</a:t>
            </a:r>
            <a:r>
              <a:rPr lang="it-IT" sz="2400" b="0" dirty="0" smtClean="0">
                <a:solidFill>
                  <a:srgbClr val="FFFFFF"/>
                </a:solidFill>
                <a:latin typeface="Sylfaen"/>
                <a:cs typeface="Sylfaen"/>
              </a:rPr>
              <a:t> </a:t>
            </a:r>
            <a:r>
              <a:rPr lang="it-IT" sz="2400" b="0" dirty="0" err="1" smtClean="0">
                <a:solidFill>
                  <a:srgbClr val="FFFFFF"/>
                </a:solidFill>
                <a:latin typeface="Sylfaen"/>
                <a:cs typeface="Sylfaen"/>
              </a:rPr>
              <a:t>Cardiovasc</a:t>
            </a:r>
            <a:r>
              <a:rPr lang="it-IT" sz="2400" b="0" dirty="0" smtClean="0">
                <a:solidFill>
                  <a:srgbClr val="FFFFFF"/>
                </a:solidFill>
                <a:latin typeface="Sylfaen"/>
                <a:cs typeface="Sylfaen"/>
              </a:rPr>
              <a:t> </a:t>
            </a:r>
            <a:r>
              <a:rPr lang="it-IT" sz="2400" b="0" dirty="0" err="1" smtClean="0">
                <a:solidFill>
                  <a:srgbClr val="FFFFFF"/>
                </a:solidFill>
                <a:latin typeface="Sylfaen"/>
                <a:cs typeface="Sylfaen"/>
              </a:rPr>
              <a:t>Int</a:t>
            </a:r>
            <a:r>
              <a:rPr lang="it-IT" sz="2400" b="0" dirty="0" smtClean="0">
                <a:solidFill>
                  <a:srgbClr val="FFFFFF"/>
                </a:solidFill>
                <a:latin typeface="Sylfaen"/>
                <a:cs typeface="Sylfaen"/>
              </a:rPr>
              <a:t> 2013</a:t>
            </a:r>
            <a:endParaRPr lang="en-GB" sz="2400" b="0" dirty="0">
              <a:solidFill>
                <a:srgbClr val="FFFFFF"/>
              </a:solidFill>
              <a:latin typeface="Sylfaen"/>
              <a:cs typeface="Sylfaen"/>
            </a:endParaRPr>
          </a:p>
        </p:txBody>
      </p:sp>
    </p:spTree>
    <p:extLst>
      <p:ext uri="{BB962C8B-B14F-4D97-AF65-F5344CB8AC3E}">
        <p14:creationId xmlns:p14="http://schemas.microsoft.com/office/powerpoint/2010/main" val="3194032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97034" y="169340"/>
            <a:ext cx="8676038" cy="5046124"/>
          </a:xfrm>
          <a:prstGeom prst="rect">
            <a:avLst/>
          </a:prstGeom>
          <a:ln>
            <a:solidFill>
              <a:srgbClr val="FF6600"/>
            </a:solidFill>
          </a:ln>
        </p:spPr>
      </p:pic>
      <p:sp>
        <p:nvSpPr>
          <p:cNvPr id="4" name="Rettangolo arrotondato 3"/>
          <p:cNvSpPr/>
          <p:nvPr/>
        </p:nvSpPr>
        <p:spPr>
          <a:xfrm>
            <a:off x="197034" y="5318951"/>
            <a:ext cx="8771466" cy="1471317"/>
          </a:xfrm>
          <a:prstGeom prst="roundRect">
            <a:avLst/>
          </a:prstGeom>
          <a:solidFill>
            <a:schemeClr val="tx1">
              <a:lumMod val="65000"/>
              <a:lumOff val="35000"/>
              <a:alpha val="7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2F2F2"/>
              </a:solidFill>
              <a:latin typeface="Sylfaen"/>
              <a:cs typeface="Sylfaen"/>
            </a:endParaRPr>
          </a:p>
        </p:txBody>
      </p:sp>
      <p:sp>
        <p:nvSpPr>
          <p:cNvPr id="5" name="Rettangolo 4"/>
          <p:cNvSpPr/>
          <p:nvPr/>
        </p:nvSpPr>
        <p:spPr>
          <a:xfrm>
            <a:off x="338668" y="5456844"/>
            <a:ext cx="8365066" cy="1112099"/>
          </a:xfrm>
          <a:prstGeom prst="rect">
            <a:avLst/>
          </a:prstGeom>
        </p:spPr>
        <p:txBody>
          <a:bodyPr wrap="square">
            <a:spAutoFit/>
          </a:bodyPr>
          <a:lstStyle/>
          <a:p>
            <a:pPr algn="ctr">
              <a:lnSpc>
                <a:spcPct val="120000"/>
              </a:lnSpc>
            </a:pPr>
            <a:r>
              <a:rPr lang="it-IT" sz="2800" dirty="0" err="1" smtClean="0">
                <a:solidFill>
                  <a:srgbClr val="FFFF00"/>
                </a:solidFill>
                <a:latin typeface="Sylfaen"/>
                <a:cs typeface="Sylfaen"/>
              </a:rPr>
              <a:t>Steering</a:t>
            </a:r>
            <a:r>
              <a:rPr lang="it-IT" sz="2800" dirty="0" smtClean="0">
                <a:solidFill>
                  <a:srgbClr val="FFFF00"/>
                </a:solidFill>
                <a:latin typeface="Sylfaen"/>
                <a:cs typeface="Sylfaen"/>
              </a:rPr>
              <a:t> </a:t>
            </a:r>
            <a:r>
              <a:rPr lang="it-IT" sz="2800" dirty="0" err="1" smtClean="0">
                <a:solidFill>
                  <a:srgbClr val="FFFF00"/>
                </a:solidFill>
                <a:latin typeface="Sylfaen"/>
                <a:cs typeface="Sylfaen"/>
              </a:rPr>
              <a:t>Committee</a:t>
            </a:r>
            <a:r>
              <a:rPr lang="it-IT" sz="2800" dirty="0" smtClean="0">
                <a:solidFill>
                  <a:srgbClr val="FFFF00"/>
                </a:solidFill>
                <a:latin typeface="Sylfaen"/>
                <a:cs typeface="Sylfaen"/>
              </a:rPr>
              <a:t>: </a:t>
            </a:r>
          </a:p>
          <a:p>
            <a:pPr algn="ctr">
              <a:lnSpc>
                <a:spcPct val="120000"/>
              </a:lnSpc>
            </a:pPr>
            <a:r>
              <a:rPr lang="it-IT" sz="2800" dirty="0" smtClean="0">
                <a:solidFill>
                  <a:srgbClr val="F2F2F2"/>
                </a:solidFill>
                <a:latin typeface="Sylfaen"/>
                <a:cs typeface="Sylfaen"/>
              </a:rPr>
              <a:t>B </a:t>
            </a:r>
            <a:r>
              <a:rPr lang="it-IT" sz="2800" dirty="0" err="1" smtClean="0">
                <a:solidFill>
                  <a:srgbClr val="F2F2F2"/>
                </a:solidFill>
                <a:latin typeface="Sylfaen"/>
                <a:cs typeface="Sylfaen"/>
              </a:rPr>
              <a:t>Scheller</a:t>
            </a:r>
            <a:r>
              <a:rPr lang="it-IT" sz="2800" dirty="0" smtClean="0">
                <a:solidFill>
                  <a:srgbClr val="F2F2F2"/>
                </a:solidFill>
                <a:latin typeface="Sylfaen"/>
                <a:cs typeface="Sylfaen"/>
              </a:rPr>
              <a:t>, </a:t>
            </a:r>
            <a:r>
              <a:rPr lang="it-IT" sz="2800" dirty="0" err="1" smtClean="0">
                <a:solidFill>
                  <a:srgbClr val="F2F2F2"/>
                </a:solidFill>
                <a:latin typeface="Sylfaen"/>
                <a:cs typeface="Sylfaen"/>
              </a:rPr>
              <a:t>J</a:t>
            </a:r>
            <a:r>
              <a:rPr lang="it-IT" sz="2800" dirty="0" smtClean="0">
                <a:solidFill>
                  <a:srgbClr val="F2F2F2"/>
                </a:solidFill>
                <a:latin typeface="Sylfaen"/>
                <a:cs typeface="Sylfaen"/>
              </a:rPr>
              <a:t> Granada, T Zeller, B Cortese</a:t>
            </a:r>
            <a:endParaRPr lang="it-IT" sz="2800" dirty="0">
              <a:solidFill>
                <a:srgbClr val="F2F2F2"/>
              </a:solidFill>
              <a:latin typeface="Sylfaen"/>
              <a:cs typeface="Sylfaen"/>
            </a:endParaRPr>
          </a:p>
        </p:txBody>
      </p:sp>
    </p:spTree>
    <p:extLst>
      <p:ext uri="{BB962C8B-B14F-4D97-AF65-F5344CB8AC3E}">
        <p14:creationId xmlns:p14="http://schemas.microsoft.com/office/powerpoint/2010/main" val="189040427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ssolve">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86267" y="1862677"/>
            <a:ext cx="8771466" cy="3979334"/>
          </a:xfrm>
          <a:prstGeom prst="roundRect">
            <a:avLst/>
          </a:prstGeom>
          <a:solidFill>
            <a:schemeClr val="tx1">
              <a:lumMod val="65000"/>
              <a:lumOff val="35000"/>
              <a:alpha val="7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338668" y="1801394"/>
            <a:ext cx="8365066" cy="3934410"/>
          </a:xfrm>
          <a:prstGeom prst="rect">
            <a:avLst/>
          </a:prstGeom>
        </p:spPr>
        <p:txBody>
          <a:bodyPr wrap="square">
            <a:spAutoFit/>
          </a:bodyPr>
          <a:lstStyle/>
          <a:p>
            <a:pPr marL="457200" indent="-457200">
              <a:lnSpc>
                <a:spcPct val="150000"/>
              </a:lnSpc>
              <a:buFontTx/>
              <a:buChar char="-"/>
            </a:pPr>
            <a:r>
              <a:rPr lang="it-IT" sz="2800" dirty="0" smtClean="0">
                <a:solidFill>
                  <a:schemeClr val="bg1"/>
                </a:solidFill>
                <a:latin typeface="Sylfaen"/>
                <a:cs typeface="Sylfaen"/>
              </a:rPr>
              <a:t>DCB </a:t>
            </a:r>
            <a:r>
              <a:rPr lang="it-IT" sz="2800" dirty="0" err="1" smtClean="0">
                <a:solidFill>
                  <a:schemeClr val="bg1"/>
                </a:solidFill>
                <a:latin typeface="Sylfaen"/>
                <a:cs typeface="Sylfaen"/>
              </a:rPr>
              <a:t>have</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robust</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bench</a:t>
            </a:r>
            <a:r>
              <a:rPr lang="it-IT" sz="2800" dirty="0" smtClean="0">
                <a:solidFill>
                  <a:schemeClr val="bg1"/>
                </a:solidFill>
                <a:latin typeface="Sylfaen"/>
                <a:cs typeface="Sylfaen"/>
              </a:rPr>
              <a:t> and  </a:t>
            </a:r>
            <a:r>
              <a:rPr lang="it-IT" sz="2800" dirty="0" err="1" smtClean="0">
                <a:solidFill>
                  <a:schemeClr val="bg1"/>
                </a:solidFill>
                <a:latin typeface="Sylfaen"/>
                <a:cs typeface="Sylfaen"/>
              </a:rPr>
              <a:t>preclinical</a:t>
            </a:r>
            <a:r>
              <a:rPr lang="it-IT" sz="2800" dirty="0" smtClean="0">
                <a:solidFill>
                  <a:schemeClr val="bg1"/>
                </a:solidFill>
                <a:latin typeface="Sylfaen"/>
                <a:cs typeface="Sylfaen"/>
              </a:rPr>
              <a:t> data (</a:t>
            </a:r>
            <a:r>
              <a:rPr lang="it-IT" sz="2800" dirty="0" err="1" smtClean="0">
                <a:solidFill>
                  <a:schemeClr val="bg1"/>
                </a:solidFill>
                <a:latin typeface="Sylfaen"/>
                <a:cs typeface="Sylfaen"/>
              </a:rPr>
              <a:t>peripheral</a:t>
            </a:r>
            <a:r>
              <a:rPr lang="it-IT" sz="2800" dirty="0" smtClean="0">
                <a:solidFill>
                  <a:schemeClr val="bg1"/>
                </a:solidFill>
                <a:latin typeface="Sylfaen"/>
                <a:cs typeface="Sylfaen"/>
              </a:rPr>
              <a:t> and </a:t>
            </a:r>
            <a:r>
              <a:rPr lang="it-IT" sz="2800" dirty="0" err="1" smtClean="0">
                <a:solidFill>
                  <a:schemeClr val="bg1"/>
                </a:solidFill>
                <a:latin typeface="Sylfaen"/>
                <a:cs typeface="Sylfaen"/>
              </a:rPr>
              <a:t>coronary</a:t>
            </a:r>
            <a:r>
              <a:rPr lang="it-IT" sz="2800" dirty="0" smtClean="0">
                <a:solidFill>
                  <a:schemeClr val="bg1"/>
                </a:solidFill>
                <a:latin typeface="Sylfaen"/>
                <a:cs typeface="Sylfaen"/>
              </a:rPr>
              <a:t>)</a:t>
            </a:r>
          </a:p>
          <a:p>
            <a:pPr marL="457200" indent="-457200">
              <a:lnSpc>
                <a:spcPct val="150000"/>
              </a:lnSpc>
              <a:buFontTx/>
              <a:buChar char="-"/>
            </a:pPr>
            <a:r>
              <a:rPr lang="it-IT" sz="2800" dirty="0" err="1" smtClean="0">
                <a:solidFill>
                  <a:srgbClr val="FFFF00"/>
                </a:solidFill>
                <a:latin typeface="Sylfaen"/>
                <a:cs typeface="Sylfaen"/>
              </a:rPr>
              <a:t>Clinical</a:t>
            </a:r>
            <a:r>
              <a:rPr lang="it-IT" sz="2800" dirty="0" smtClean="0">
                <a:solidFill>
                  <a:srgbClr val="FFFF00"/>
                </a:solidFill>
                <a:latin typeface="Sylfaen"/>
                <a:cs typeface="Sylfaen"/>
              </a:rPr>
              <a:t> </a:t>
            </a:r>
            <a:r>
              <a:rPr lang="it-IT" sz="2800" dirty="0" smtClean="0">
                <a:solidFill>
                  <a:schemeClr val="bg1"/>
                </a:solidFill>
                <a:latin typeface="Sylfaen"/>
                <a:cs typeface="Sylfaen"/>
              </a:rPr>
              <a:t>data for </a:t>
            </a:r>
            <a:r>
              <a:rPr lang="it-IT" sz="2800" dirty="0" err="1" smtClean="0">
                <a:solidFill>
                  <a:schemeClr val="bg1"/>
                </a:solidFill>
                <a:latin typeface="Sylfaen"/>
                <a:cs typeface="Sylfaen"/>
              </a:rPr>
              <a:t>peripheral</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intv’s</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is</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not</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robust</a:t>
            </a:r>
            <a:r>
              <a:rPr lang="it-IT" sz="2800" dirty="0" smtClean="0">
                <a:solidFill>
                  <a:schemeClr val="bg1"/>
                </a:solidFill>
                <a:latin typeface="Sylfaen"/>
                <a:cs typeface="Sylfaen"/>
              </a:rPr>
              <a:t> and </a:t>
            </a:r>
            <a:r>
              <a:rPr lang="it-IT" sz="2800" dirty="0" err="1" smtClean="0">
                <a:solidFill>
                  <a:schemeClr val="bg1"/>
                </a:solidFill>
                <a:latin typeface="Sylfaen"/>
                <a:cs typeface="Sylfaen"/>
              </a:rPr>
              <a:t>regards</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only</a:t>
            </a:r>
            <a:r>
              <a:rPr lang="it-IT" sz="2800" dirty="0" smtClean="0">
                <a:solidFill>
                  <a:schemeClr val="bg1"/>
                </a:solidFill>
                <a:latin typeface="Sylfaen"/>
                <a:cs typeface="Sylfaen"/>
              </a:rPr>
              <a:t> a </a:t>
            </a:r>
            <a:r>
              <a:rPr lang="it-IT" sz="2800" dirty="0" err="1" smtClean="0">
                <a:solidFill>
                  <a:schemeClr val="bg1"/>
                </a:solidFill>
                <a:latin typeface="Sylfaen"/>
                <a:cs typeface="Sylfaen"/>
              </a:rPr>
              <a:t>few</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available</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devices</a:t>
            </a:r>
            <a:endParaRPr lang="it-IT" sz="2800" dirty="0" smtClean="0">
              <a:solidFill>
                <a:schemeClr val="bg1"/>
              </a:solidFill>
              <a:latin typeface="Sylfaen"/>
              <a:cs typeface="Sylfaen"/>
            </a:endParaRPr>
          </a:p>
          <a:p>
            <a:pPr marL="457200" indent="-457200">
              <a:lnSpc>
                <a:spcPct val="150000"/>
              </a:lnSpc>
              <a:buFontTx/>
              <a:buChar char="-"/>
            </a:pPr>
            <a:r>
              <a:rPr lang="it-IT" sz="2800" dirty="0" err="1" smtClean="0">
                <a:solidFill>
                  <a:schemeClr val="bg1"/>
                </a:solidFill>
                <a:latin typeface="Sylfaen"/>
                <a:cs typeface="Sylfaen"/>
              </a:rPr>
              <a:t>Currently</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scientific</a:t>
            </a:r>
            <a:r>
              <a:rPr lang="it-IT" sz="2800" dirty="0" smtClean="0">
                <a:solidFill>
                  <a:schemeClr val="bg1"/>
                </a:solidFill>
                <a:latin typeface="Sylfaen"/>
                <a:cs typeface="Sylfaen"/>
              </a:rPr>
              <a:t> societies’ </a:t>
            </a:r>
            <a:r>
              <a:rPr lang="it-IT" sz="2800" dirty="0" err="1" smtClean="0">
                <a:solidFill>
                  <a:schemeClr val="bg1"/>
                </a:solidFill>
                <a:latin typeface="Sylfaen"/>
                <a:cs typeface="Sylfaen"/>
              </a:rPr>
              <a:t>guidelines</a:t>
            </a:r>
            <a:r>
              <a:rPr lang="it-IT" sz="2800" dirty="0" smtClean="0">
                <a:solidFill>
                  <a:schemeClr val="bg1"/>
                </a:solidFill>
                <a:latin typeface="Sylfaen"/>
                <a:cs typeface="Sylfaen"/>
              </a:rPr>
              <a:t> on DCB use in the </a:t>
            </a:r>
            <a:r>
              <a:rPr lang="it-IT" sz="2800" dirty="0" err="1" smtClean="0">
                <a:solidFill>
                  <a:schemeClr val="bg1"/>
                </a:solidFill>
                <a:latin typeface="Sylfaen"/>
                <a:cs typeface="Sylfaen"/>
              </a:rPr>
              <a:t>peripheral</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field</a:t>
            </a:r>
            <a:r>
              <a:rPr lang="it-IT" sz="2800" dirty="0" smtClean="0">
                <a:solidFill>
                  <a:schemeClr val="bg1"/>
                </a:solidFill>
                <a:latin typeface="Sylfaen"/>
                <a:cs typeface="Sylfaen"/>
              </a:rPr>
              <a:t> are </a:t>
            </a:r>
            <a:r>
              <a:rPr lang="it-IT" sz="2800" dirty="0" err="1" smtClean="0">
                <a:solidFill>
                  <a:schemeClr val="bg1"/>
                </a:solidFill>
                <a:latin typeface="Sylfaen"/>
                <a:cs typeface="Sylfaen"/>
              </a:rPr>
              <a:t>not</a:t>
            </a:r>
            <a:r>
              <a:rPr lang="it-IT" sz="2800" dirty="0" smtClean="0">
                <a:solidFill>
                  <a:schemeClr val="bg1"/>
                </a:solidFill>
                <a:latin typeface="Sylfaen"/>
                <a:cs typeface="Sylfaen"/>
              </a:rPr>
              <a:t> </a:t>
            </a:r>
            <a:r>
              <a:rPr lang="it-IT" sz="2800" dirty="0" err="1" smtClean="0">
                <a:solidFill>
                  <a:schemeClr val="bg1"/>
                </a:solidFill>
                <a:latin typeface="Sylfaen"/>
                <a:cs typeface="Sylfaen"/>
              </a:rPr>
              <a:t>available</a:t>
            </a:r>
            <a:endParaRPr lang="it-IT" sz="2800" dirty="0" smtClean="0">
              <a:solidFill>
                <a:schemeClr val="bg1"/>
              </a:solidFill>
              <a:latin typeface="Sylfaen"/>
              <a:cs typeface="Sylfaen"/>
            </a:endParaRPr>
          </a:p>
        </p:txBody>
      </p:sp>
      <p:sp>
        <p:nvSpPr>
          <p:cNvPr id="6" name="Rectangle 6"/>
          <p:cNvSpPr>
            <a:spLocks noChangeArrowheads="1"/>
          </p:cNvSpPr>
          <p:nvPr/>
        </p:nvSpPr>
        <p:spPr bwMode="auto">
          <a:xfrm>
            <a:off x="2726265" y="186271"/>
            <a:ext cx="3674532" cy="728130"/>
          </a:xfrm>
          <a:prstGeom prst="rect">
            <a:avLst/>
          </a:prstGeom>
          <a:solidFill>
            <a:schemeClr val="tx1">
              <a:lumMod val="65000"/>
              <a:lumOff val="35000"/>
            </a:schemeClr>
          </a:solidFill>
          <a:ln>
            <a:solidFill>
              <a:srgbClr val="FF0000"/>
            </a:solidFill>
          </a:ln>
          <a:effectLst/>
          <a:extLst/>
        </p:spPr>
        <p:txBody>
          <a:bodyPr anchor="t"/>
          <a:lstStyle/>
          <a:p>
            <a:pPr algn="ctr">
              <a:lnSpc>
                <a:spcPct val="120000"/>
              </a:lnSpc>
            </a:pPr>
            <a:r>
              <a:rPr lang="it-IT" sz="3600" dirty="0">
                <a:solidFill>
                  <a:srgbClr val="FFFF00"/>
                </a:solidFill>
                <a:latin typeface="Sylfaen"/>
                <a:cs typeface="Sylfaen"/>
              </a:rPr>
              <a:t>B</a:t>
            </a:r>
            <a:r>
              <a:rPr lang="it-IT" sz="3600" dirty="0" smtClean="0">
                <a:solidFill>
                  <a:srgbClr val="FFFF00"/>
                </a:solidFill>
                <a:latin typeface="Sylfaen"/>
                <a:cs typeface="Sylfaen"/>
              </a:rPr>
              <a:t>ackground</a:t>
            </a:r>
            <a:endParaRPr lang="it-IT" sz="3600" dirty="0">
              <a:solidFill>
                <a:srgbClr val="FFFF00"/>
              </a:solidFill>
              <a:latin typeface="Sylfaen"/>
              <a:cs typeface="Sylfaen"/>
            </a:endParaRPr>
          </a:p>
        </p:txBody>
      </p:sp>
    </p:spTree>
    <p:extLst>
      <p:ext uri="{BB962C8B-B14F-4D97-AF65-F5344CB8AC3E}">
        <p14:creationId xmlns:p14="http://schemas.microsoft.com/office/powerpoint/2010/main" val="15492277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86267" y="1439333"/>
            <a:ext cx="8771466" cy="4402678"/>
          </a:xfrm>
          <a:prstGeom prst="roundRect">
            <a:avLst/>
          </a:prstGeom>
          <a:solidFill>
            <a:schemeClr val="tx1">
              <a:lumMod val="65000"/>
              <a:lumOff val="35000"/>
              <a:alpha val="7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2F2F2"/>
              </a:solidFill>
              <a:latin typeface="Sylfaen"/>
              <a:cs typeface="Sylfaen"/>
            </a:endParaRPr>
          </a:p>
        </p:txBody>
      </p:sp>
      <p:sp>
        <p:nvSpPr>
          <p:cNvPr id="5" name="Rettangolo 4"/>
          <p:cNvSpPr/>
          <p:nvPr/>
        </p:nvSpPr>
        <p:spPr>
          <a:xfrm>
            <a:off x="237069" y="1801394"/>
            <a:ext cx="8619065" cy="3621505"/>
          </a:xfrm>
          <a:prstGeom prst="rect">
            <a:avLst/>
          </a:prstGeom>
        </p:spPr>
        <p:txBody>
          <a:bodyPr wrap="square">
            <a:spAutoFit/>
          </a:bodyPr>
          <a:lstStyle/>
          <a:p>
            <a:pPr algn="just">
              <a:lnSpc>
                <a:spcPct val="120000"/>
              </a:lnSpc>
            </a:pPr>
            <a:r>
              <a:rPr lang="it-IT" sz="3200" dirty="0" smtClean="0">
                <a:solidFill>
                  <a:srgbClr val="F2F2F2"/>
                </a:solidFill>
                <a:latin typeface="Sylfaen"/>
                <a:cs typeface="Sylfaen"/>
              </a:rPr>
              <a:t>To </a:t>
            </a:r>
            <a:r>
              <a:rPr lang="it-IT" sz="3200" dirty="0" err="1" smtClean="0">
                <a:solidFill>
                  <a:srgbClr val="F2F2F2"/>
                </a:solidFill>
                <a:latin typeface="Sylfaen"/>
                <a:cs typeface="Sylfaen"/>
              </a:rPr>
              <a:t>provide</a:t>
            </a:r>
            <a:r>
              <a:rPr lang="it-IT" sz="3200" dirty="0" smtClean="0">
                <a:solidFill>
                  <a:srgbClr val="F2F2F2"/>
                </a:solidFill>
                <a:latin typeface="Sylfaen"/>
                <a:cs typeface="Sylfaen"/>
              </a:rPr>
              <a:t> </a:t>
            </a:r>
            <a:r>
              <a:rPr lang="it-IT" sz="3200" dirty="0">
                <a:solidFill>
                  <a:srgbClr val="F2F2F2"/>
                </a:solidFill>
                <a:latin typeface="Sylfaen"/>
                <a:cs typeface="Sylfaen"/>
              </a:rPr>
              <a:t>a </a:t>
            </a:r>
            <a:r>
              <a:rPr lang="it-IT" sz="3200" dirty="0" err="1">
                <a:solidFill>
                  <a:srgbClr val="F2F2F2"/>
                </a:solidFill>
                <a:latin typeface="Sylfaen"/>
                <a:cs typeface="Sylfaen"/>
              </a:rPr>
              <a:t>comprehensive</a:t>
            </a:r>
            <a:r>
              <a:rPr lang="it-IT" sz="3200" dirty="0">
                <a:solidFill>
                  <a:srgbClr val="F2F2F2"/>
                </a:solidFill>
                <a:latin typeface="Sylfaen"/>
                <a:cs typeface="Sylfaen"/>
              </a:rPr>
              <a:t> </a:t>
            </a:r>
            <a:r>
              <a:rPr lang="it-IT" sz="3200" dirty="0" err="1">
                <a:solidFill>
                  <a:srgbClr val="F2F2F2"/>
                </a:solidFill>
                <a:latin typeface="Sylfaen"/>
                <a:cs typeface="Sylfaen"/>
              </a:rPr>
              <a:t>framework</a:t>
            </a:r>
            <a:r>
              <a:rPr lang="it-IT" sz="3200" dirty="0">
                <a:solidFill>
                  <a:srgbClr val="F2F2F2"/>
                </a:solidFill>
                <a:latin typeface="Sylfaen"/>
                <a:cs typeface="Sylfaen"/>
              </a:rPr>
              <a:t> to guide </a:t>
            </a:r>
            <a:r>
              <a:rPr lang="it-IT" sz="3200" dirty="0" err="1">
                <a:solidFill>
                  <a:srgbClr val="F2F2F2"/>
                </a:solidFill>
                <a:latin typeface="Sylfaen"/>
                <a:cs typeface="Sylfaen"/>
              </a:rPr>
              <a:t>clinical</a:t>
            </a:r>
            <a:r>
              <a:rPr lang="it-IT" sz="3200" dirty="0">
                <a:solidFill>
                  <a:srgbClr val="F2F2F2"/>
                </a:solidFill>
                <a:latin typeface="Sylfaen"/>
                <a:cs typeface="Sylfaen"/>
              </a:rPr>
              <a:t> </a:t>
            </a:r>
            <a:r>
              <a:rPr lang="it-IT" sz="3200" dirty="0" err="1">
                <a:solidFill>
                  <a:srgbClr val="F2F2F2"/>
                </a:solidFill>
                <a:latin typeface="Sylfaen"/>
                <a:cs typeface="Sylfaen"/>
              </a:rPr>
              <a:t>practice</a:t>
            </a:r>
            <a:r>
              <a:rPr lang="it-IT" sz="3200" dirty="0">
                <a:solidFill>
                  <a:srgbClr val="F2F2F2"/>
                </a:solidFill>
                <a:latin typeface="Sylfaen"/>
                <a:cs typeface="Sylfaen"/>
              </a:rPr>
              <a:t> and to </a:t>
            </a:r>
            <a:r>
              <a:rPr lang="it-IT" sz="3200" dirty="0" err="1">
                <a:solidFill>
                  <a:srgbClr val="F2F2F2"/>
                </a:solidFill>
                <a:latin typeface="Sylfaen"/>
                <a:cs typeface="Sylfaen"/>
              </a:rPr>
              <a:t>discuss</a:t>
            </a:r>
            <a:r>
              <a:rPr lang="it-IT" sz="3200" dirty="0">
                <a:solidFill>
                  <a:srgbClr val="F2F2F2"/>
                </a:solidFill>
                <a:latin typeface="Sylfaen"/>
                <a:cs typeface="Sylfaen"/>
              </a:rPr>
              <a:t> </a:t>
            </a:r>
            <a:r>
              <a:rPr lang="it-IT" sz="3200" dirty="0" err="1">
                <a:solidFill>
                  <a:srgbClr val="F2F2F2"/>
                </a:solidFill>
                <a:latin typeface="Sylfaen"/>
                <a:cs typeface="Sylfaen"/>
              </a:rPr>
              <a:t>challenges</a:t>
            </a:r>
            <a:r>
              <a:rPr lang="it-IT" sz="3200" dirty="0">
                <a:solidFill>
                  <a:srgbClr val="F2F2F2"/>
                </a:solidFill>
                <a:latin typeface="Sylfaen"/>
                <a:cs typeface="Sylfaen"/>
              </a:rPr>
              <a:t> and future </a:t>
            </a:r>
            <a:r>
              <a:rPr lang="it-IT" sz="3200" dirty="0" err="1" smtClean="0">
                <a:solidFill>
                  <a:srgbClr val="F2F2F2"/>
                </a:solidFill>
                <a:latin typeface="Sylfaen"/>
                <a:cs typeface="Sylfaen"/>
              </a:rPr>
              <a:t>perspectives</a:t>
            </a:r>
            <a:r>
              <a:rPr lang="it-IT" sz="3200" dirty="0" smtClean="0">
                <a:solidFill>
                  <a:srgbClr val="F2F2F2"/>
                </a:solidFill>
                <a:latin typeface="Sylfaen"/>
                <a:cs typeface="Sylfaen"/>
              </a:rPr>
              <a:t> in </a:t>
            </a:r>
            <a:r>
              <a:rPr lang="it-IT" sz="3200" dirty="0" err="1" smtClean="0">
                <a:solidFill>
                  <a:srgbClr val="F2F2F2"/>
                </a:solidFill>
                <a:latin typeface="Sylfaen"/>
                <a:cs typeface="Sylfaen"/>
              </a:rPr>
              <a:t>territories</a:t>
            </a:r>
            <a:r>
              <a:rPr lang="it-IT" sz="3200" dirty="0" smtClean="0">
                <a:solidFill>
                  <a:srgbClr val="F2F2F2"/>
                </a:solidFill>
                <a:latin typeface="Sylfaen"/>
                <a:cs typeface="Sylfaen"/>
              </a:rPr>
              <a:t> </a:t>
            </a:r>
            <a:r>
              <a:rPr lang="it-IT" sz="3200" dirty="0" err="1">
                <a:solidFill>
                  <a:srgbClr val="F2F2F2"/>
                </a:solidFill>
                <a:latin typeface="Sylfaen"/>
                <a:cs typeface="Sylfaen"/>
              </a:rPr>
              <a:t>where</a:t>
            </a:r>
            <a:r>
              <a:rPr lang="it-IT" sz="3200" dirty="0">
                <a:solidFill>
                  <a:srgbClr val="F2F2F2"/>
                </a:solidFill>
                <a:latin typeface="Sylfaen"/>
                <a:cs typeface="Sylfaen"/>
              </a:rPr>
              <a:t> a </a:t>
            </a:r>
            <a:r>
              <a:rPr lang="it-IT" sz="3200" dirty="0" err="1">
                <a:solidFill>
                  <a:srgbClr val="F2F2F2"/>
                </a:solidFill>
                <a:latin typeface="Sylfaen"/>
                <a:cs typeface="Sylfaen"/>
              </a:rPr>
              <a:t>gold</a:t>
            </a:r>
            <a:r>
              <a:rPr lang="it-IT" sz="3200" dirty="0">
                <a:solidFill>
                  <a:srgbClr val="F2F2F2"/>
                </a:solidFill>
                <a:latin typeface="Sylfaen"/>
                <a:cs typeface="Sylfaen"/>
              </a:rPr>
              <a:t> standard treatment </a:t>
            </a:r>
            <a:r>
              <a:rPr lang="it-IT" sz="3200" dirty="0" err="1">
                <a:solidFill>
                  <a:srgbClr val="F2F2F2"/>
                </a:solidFill>
                <a:latin typeface="Sylfaen"/>
                <a:cs typeface="Sylfaen"/>
              </a:rPr>
              <a:t>is</a:t>
            </a:r>
            <a:r>
              <a:rPr lang="it-IT" sz="3200" dirty="0">
                <a:solidFill>
                  <a:srgbClr val="F2F2F2"/>
                </a:solidFill>
                <a:latin typeface="Sylfaen"/>
                <a:cs typeface="Sylfaen"/>
              </a:rPr>
              <a:t> </a:t>
            </a:r>
            <a:r>
              <a:rPr lang="it-IT" sz="3200" dirty="0" err="1">
                <a:solidFill>
                  <a:srgbClr val="F2F2F2"/>
                </a:solidFill>
                <a:latin typeface="Sylfaen"/>
                <a:cs typeface="Sylfaen"/>
              </a:rPr>
              <a:t>currently</a:t>
            </a:r>
            <a:r>
              <a:rPr lang="it-IT" sz="3200" dirty="0">
                <a:solidFill>
                  <a:srgbClr val="F2F2F2"/>
                </a:solidFill>
                <a:latin typeface="Sylfaen"/>
                <a:cs typeface="Sylfaen"/>
              </a:rPr>
              <a:t> </a:t>
            </a:r>
            <a:r>
              <a:rPr lang="it-IT" sz="3200" dirty="0" err="1">
                <a:solidFill>
                  <a:srgbClr val="F2F2F2"/>
                </a:solidFill>
                <a:latin typeface="Sylfaen"/>
                <a:cs typeface="Sylfaen"/>
              </a:rPr>
              <a:t>not</a:t>
            </a:r>
            <a:r>
              <a:rPr lang="it-IT" sz="3200" dirty="0">
                <a:solidFill>
                  <a:srgbClr val="F2F2F2"/>
                </a:solidFill>
                <a:latin typeface="Sylfaen"/>
                <a:cs typeface="Sylfaen"/>
              </a:rPr>
              <a:t> </a:t>
            </a:r>
            <a:r>
              <a:rPr lang="it-IT" sz="3200" dirty="0" err="1">
                <a:solidFill>
                  <a:srgbClr val="F2F2F2"/>
                </a:solidFill>
                <a:latin typeface="Sylfaen"/>
                <a:cs typeface="Sylfaen"/>
              </a:rPr>
              <a:t>available</a:t>
            </a:r>
            <a:r>
              <a:rPr lang="it-IT" sz="3200" dirty="0">
                <a:solidFill>
                  <a:srgbClr val="F2F2F2"/>
                </a:solidFill>
                <a:latin typeface="Sylfaen"/>
                <a:cs typeface="Sylfaen"/>
              </a:rPr>
              <a:t> and </a:t>
            </a:r>
            <a:r>
              <a:rPr lang="it-IT" sz="3200" dirty="0" err="1">
                <a:solidFill>
                  <a:srgbClr val="F2F2F2"/>
                </a:solidFill>
                <a:latin typeface="Sylfaen"/>
                <a:cs typeface="Sylfaen"/>
              </a:rPr>
              <a:t>current</a:t>
            </a:r>
            <a:r>
              <a:rPr lang="it-IT" sz="3200" dirty="0">
                <a:solidFill>
                  <a:srgbClr val="F2F2F2"/>
                </a:solidFill>
                <a:latin typeface="Sylfaen"/>
                <a:cs typeface="Sylfaen"/>
              </a:rPr>
              <a:t> </a:t>
            </a:r>
            <a:r>
              <a:rPr lang="it-IT" sz="3200" dirty="0" err="1">
                <a:solidFill>
                  <a:srgbClr val="F2F2F2"/>
                </a:solidFill>
                <a:latin typeface="Sylfaen"/>
                <a:cs typeface="Sylfaen"/>
              </a:rPr>
              <a:t>treatments</a:t>
            </a:r>
            <a:r>
              <a:rPr lang="it-IT" sz="3200" dirty="0">
                <a:solidFill>
                  <a:srgbClr val="F2F2F2"/>
                </a:solidFill>
                <a:latin typeface="Sylfaen"/>
                <a:cs typeface="Sylfaen"/>
              </a:rPr>
              <a:t> are of </a:t>
            </a:r>
            <a:r>
              <a:rPr lang="it-IT" sz="3200" dirty="0" err="1">
                <a:solidFill>
                  <a:srgbClr val="F2F2F2"/>
                </a:solidFill>
                <a:latin typeface="Sylfaen"/>
                <a:cs typeface="Sylfaen"/>
              </a:rPr>
              <a:t>limited</a:t>
            </a:r>
            <a:r>
              <a:rPr lang="it-IT" sz="3200" dirty="0">
                <a:solidFill>
                  <a:srgbClr val="F2F2F2"/>
                </a:solidFill>
                <a:latin typeface="Sylfaen"/>
                <a:cs typeface="Sylfaen"/>
              </a:rPr>
              <a:t> </a:t>
            </a:r>
            <a:r>
              <a:rPr lang="it-IT" sz="3200" dirty="0" err="1" smtClean="0">
                <a:solidFill>
                  <a:srgbClr val="F2F2F2"/>
                </a:solidFill>
                <a:latin typeface="Sylfaen"/>
                <a:cs typeface="Sylfaen"/>
              </a:rPr>
              <a:t>efficacy</a:t>
            </a:r>
            <a:r>
              <a:rPr lang="it-IT" sz="3200" dirty="0" smtClean="0">
                <a:solidFill>
                  <a:srgbClr val="F2F2F2"/>
                </a:solidFill>
                <a:latin typeface="Sylfaen"/>
                <a:cs typeface="Sylfaen"/>
              </a:rPr>
              <a:t>. </a:t>
            </a:r>
            <a:endParaRPr lang="it-IT" sz="3200" dirty="0">
              <a:solidFill>
                <a:srgbClr val="F2F2F2"/>
              </a:solidFill>
              <a:latin typeface="Sylfaen"/>
              <a:cs typeface="Sylfaen"/>
            </a:endParaRPr>
          </a:p>
          <a:p>
            <a:pPr algn="just">
              <a:lnSpc>
                <a:spcPct val="120000"/>
              </a:lnSpc>
            </a:pPr>
            <a:endParaRPr lang="it-IT" sz="3200" dirty="0">
              <a:solidFill>
                <a:srgbClr val="F2F2F2"/>
              </a:solidFill>
              <a:latin typeface="Sylfaen"/>
              <a:cs typeface="Sylfaen"/>
            </a:endParaRPr>
          </a:p>
        </p:txBody>
      </p:sp>
      <p:sp>
        <p:nvSpPr>
          <p:cNvPr id="6" name="Rectangle 6"/>
          <p:cNvSpPr>
            <a:spLocks noChangeArrowheads="1"/>
          </p:cNvSpPr>
          <p:nvPr/>
        </p:nvSpPr>
        <p:spPr bwMode="auto">
          <a:xfrm>
            <a:off x="338669" y="186271"/>
            <a:ext cx="8483600" cy="728130"/>
          </a:xfrm>
          <a:prstGeom prst="rect">
            <a:avLst/>
          </a:prstGeom>
          <a:solidFill>
            <a:schemeClr val="tx1">
              <a:lumMod val="65000"/>
              <a:lumOff val="35000"/>
            </a:schemeClr>
          </a:solidFill>
          <a:ln>
            <a:solidFill>
              <a:srgbClr val="FF0000"/>
            </a:solidFill>
          </a:ln>
          <a:effectLst/>
          <a:extLst/>
        </p:spPr>
        <p:txBody>
          <a:bodyPr anchor="t"/>
          <a:lstStyle/>
          <a:p>
            <a:pPr algn="ctr">
              <a:lnSpc>
                <a:spcPct val="110000"/>
              </a:lnSpc>
            </a:pPr>
            <a:r>
              <a:rPr lang="it-IT" sz="3600" dirty="0" err="1" smtClean="0">
                <a:solidFill>
                  <a:srgbClr val="FFFF00"/>
                </a:solidFill>
                <a:latin typeface="Sylfaen"/>
                <a:cs typeface="Sylfaen"/>
              </a:rPr>
              <a:t>Reasons</a:t>
            </a:r>
            <a:r>
              <a:rPr lang="it-IT" sz="3600" dirty="0" smtClean="0">
                <a:solidFill>
                  <a:srgbClr val="FFFF00"/>
                </a:solidFill>
                <a:latin typeface="Sylfaen"/>
                <a:cs typeface="Sylfaen"/>
              </a:rPr>
              <a:t> for a </a:t>
            </a:r>
            <a:r>
              <a:rPr lang="it-IT" sz="3600" dirty="0" err="1" smtClean="0">
                <a:solidFill>
                  <a:srgbClr val="FFFF00"/>
                </a:solidFill>
                <a:latin typeface="Sylfaen"/>
                <a:cs typeface="Sylfaen"/>
              </a:rPr>
              <a:t>Consensus</a:t>
            </a:r>
            <a:r>
              <a:rPr lang="it-IT" sz="3600" dirty="0" smtClean="0">
                <a:solidFill>
                  <a:srgbClr val="FFFF00"/>
                </a:solidFill>
                <a:latin typeface="Sylfaen"/>
                <a:cs typeface="Sylfaen"/>
              </a:rPr>
              <a:t> </a:t>
            </a:r>
            <a:r>
              <a:rPr lang="it-IT" sz="3600" dirty="0" err="1" smtClean="0">
                <a:solidFill>
                  <a:srgbClr val="FFFF00"/>
                </a:solidFill>
                <a:latin typeface="Sylfaen"/>
                <a:cs typeface="Sylfaen"/>
              </a:rPr>
              <a:t>Document</a:t>
            </a:r>
            <a:endParaRPr lang="it-IT" sz="3600" dirty="0">
              <a:solidFill>
                <a:srgbClr val="FFFF00"/>
              </a:solidFill>
              <a:latin typeface="Sylfaen"/>
              <a:cs typeface="Sylfaen"/>
            </a:endParaRPr>
          </a:p>
        </p:txBody>
      </p:sp>
    </p:spTree>
    <p:extLst>
      <p:ext uri="{BB962C8B-B14F-4D97-AF65-F5344CB8AC3E}">
        <p14:creationId xmlns:p14="http://schemas.microsoft.com/office/powerpoint/2010/main" val="37377369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23229" y="270938"/>
            <a:ext cx="8962169" cy="6011329"/>
          </a:xfrm>
          <a:prstGeom prst="rect">
            <a:avLst/>
          </a:prstGeom>
        </p:spPr>
      </p:pic>
      <p:sp>
        <p:nvSpPr>
          <p:cNvPr id="22" name="AutoShape 5"/>
          <p:cNvSpPr>
            <a:spLocks/>
          </p:cNvSpPr>
          <p:nvPr/>
        </p:nvSpPr>
        <p:spPr bwMode="auto">
          <a:xfrm>
            <a:off x="6807201" y="6128001"/>
            <a:ext cx="2336800" cy="617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r>
              <a:rPr lang="it-IT" dirty="0" smtClean="0">
                <a:solidFill>
                  <a:schemeClr val="bg1"/>
                </a:solidFill>
                <a:latin typeface="Sylfaen"/>
                <a:cs typeface="Sylfaen"/>
              </a:rPr>
              <a:t>G </a:t>
            </a:r>
            <a:r>
              <a:rPr lang="it-IT" dirty="0" err="1" smtClean="0">
                <a:solidFill>
                  <a:schemeClr val="bg1"/>
                </a:solidFill>
                <a:latin typeface="Sylfaen"/>
                <a:cs typeface="Sylfaen"/>
              </a:rPr>
              <a:t>Biamino</a:t>
            </a:r>
            <a:r>
              <a:rPr lang="it-IT" dirty="0" smtClean="0">
                <a:solidFill>
                  <a:schemeClr val="bg1"/>
                </a:solidFill>
                <a:latin typeface="Sylfaen"/>
                <a:cs typeface="Sylfaen"/>
              </a:rPr>
              <a:t>, LINC 2013</a:t>
            </a:r>
            <a:endParaRPr lang="it-IT" dirty="0">
              <a:solidFill>
                <a:schemeClr val="bg1"/>
              </a:solidFill>
              <a:latin typeface="Sylfaen"/>
              <a:cs typeface="Sylfaen"/>
            </a:endParaRPr>
          </a:p>
        </p:txBody>
      </p:sp>
    </p:spTree>
    <p:extLst>
      <p:ext uri="{BB962C8B-B14F-4D97-AF65-F5344CB8AC3E}">
        <p14:creationId xmlns:p14="http://schemas.microsoft.com/office/powerpoint/2010/main" val="38339160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026588" y="228600"/>
            <a:ext cx="7118345" cy="1143000"/>
          </a:xfrm>
          <a:prstGeom prst="rect">
            <a:avLst/>
          </a:prstGeom>
          <a:solidFill>
            <a:srgbClr val="262626"/>
          </a:solidFill>
          <a:ln w="9525">
            <a:solidFill>
              <a:srgbClr val="FF6600"/>
            </a:solidFill>
            <a:miter lim="800000"/>
            <a:headEnd/>
            <a:tailEnd/>
          </a:ln>
          <a:effectLst/>
        </p:spPr>
        <p:txBody>
          <a:bodyPr wrap="none" anchor="ctr"/>
          <a:lstStyle/>
          <a:p>
            <a:endParaRPr lang="it-IT">
              <a:solidFill>
                <a:srgbClr val="FFFF00"/>
              </a:solidFill>
              <a:latin typeface="Sylfaen"/>
              <a:cs typeface="Sylfaen"/>
            </a:endParaRPr>
          </a:p>
        </p:txBody>
      </p:sp>
      <p:pic>
        <p:nvPicPr>
          <p:cNvPr id="2" name="Immagine 1"/>
          <p:cNvPicPr>
            <a:picLocks noChangeAspect="1"/>
          </p:cNvPicPr>
          <p:nvPr/>
        </p:nvPicPr>
        <p:blipFill>
          <a:blip r:embed="rId2"/>
          <a:stretch>
            <a:fillRect/>
          </a:stretch>
        </p:blipFill>
        <p:spPr>
          <a:xfrm>
            <a:off x="101601" y="128269"/>
            <a:ext cx="8923867" cy="6035464"/>
          </a:xfrm>
          <a:prstGeom prst="rect">
            <a:avLst/>
          </a:prstGeom>
        </p:spPr>
      </p:pic>
      <p:sp>
        <p:nvSpPr>
          <p:cNvPr id="16" name="AutoShape 5"/>
          <p:cNvSpPr>
            <a:spLocks/>
          </p:cNvSpPr>
          <p:nvPr/>
        </p:nvSpPr>
        <p:spPr bwMode="auto">
          <a:xfrm>
            <a:off x="6807201" y="6128001"/>
            <a:ext cx="2336800" cy="617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r>
              <a:rPr lang="it-IT" dirty="0" smtClean="0">
                <a:solidFill>
                  <a:schemeClr val="bg1"/>
                </a:solidFill>
                <a:latin typeface="Sylfaen"/>
                <a:cs typeface="Sylfaen"/>
              </a:rPr>
              <a:t>G </a:t>
            </a:r>
            <a:r>
              <a:rPr lang="it-IT" dirty="0" err="1" smtClean="0">
                <a:solidFill>
                  <a:schemeClr val="bg1"/>
                </a:solidFill>
                <a:latin typeface="Sylfaen"/>
                <a:cs typeface="Sylfaen"/>
              </a:rPr>
              <a:t>Biamino</a:t>
            </a:r>
            <a:r>
              <a:rPr lang="it-IT" dirty="0" smtClean="0">
                <a:solidFill>
                  <a:schemeClr val="bg1"/>
                </a:solidFill>
                <a:latin typeface="Sylfaen"/>
                <a:cs typeface="Sylfaen"/>
              </a:rPr>
              <a:t>, LINC 2013</a:t>
            </a:r>
            <a:endParaRPr lang="it-IT" dirty="0">
              <a:solidFill>
                <a:schemeClr val="bg1"/>
              </a:solidFill>
              <a:latin typeface="Sylfaen"/>
              <a:cs typeface="Sylfaen"/>
            </a:endParaRPr>
          </a:p>
        </p:txBody>
      </p:sp>
    </p:spTree>
    <p:extLst>
      <p:ext uri="{BB962C8B-B14F-4D97-AF65-F5344CB8AC3E}">
        <p14:creationId xmlns:p14="http://schemas.microsoft.com/office/powerpoint/2010/main" val="15365082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9340" y="575742"/>
            <a:ext cx="8805330" cy="5355236"/>
          </a:xfrm>
          <a:prstGeom prst="rect">
            <a:avLst/>
          </a:prstGeom>
          <a:ln>
            <a:solidFill>
              <a:srgbClr val="FF6600"/>
            </a:solidFill>
          </a:ln>
        </p:spPr>
      </p:pic>
    </p:spTree>
    <p:extLst>
      <p:ext uri="{BB962C8B-B14F-4D97-AF65-F5344CB8AC3E}">
        <p14:creationId xmlns:p14="http://schemas.microsoft.com/office/powerpoint/2010/main" val="42942443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27423</TotalTime>
  <Words>1717</Words>
  <Application>Microsoft Macintosh PowerPoint</Application>
  <PresentationFormat>Presentazione su schermo (4:3)</PresentationFormat>
  <Paragraphs>359</Paragraphs>
  <Slides>26</Slides>
  <Notes>5</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28" baseType="lpstr">
      <vt:lpstr>Tema di Office</vt:lpstr>
      <vt:lpstr>Grafico</vt:lpstr>
      <vt:lpstr>Presentazione di PowerPoint</vt:lpstr>
      <vt:lpstr>Disclosure Statement of Financial Interest</vt:lpstr>
      <vt:lpstr>DCB consensus documents (coronary field)</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LEVANT 2 blinded follow up</vt:lpstr>
      <vt:lpstr>Presentazione di PowerPoint</vt:lpstr>
      <vt:lpstr>Presentazione di PowerPoint</vt:lpstr>
      <vt:lpstr>Presentazione di PowerPoint</vt:lpstr>
      <vt:lpstr>Presentazione di PowerPoint</vt:lpstr>
      <vt:lpstr>Presentazione di PowerPoint</vt:lpstr>
      <vt:lpstr>Presentazione di PowerPoint</vt:lpstr>
      <vt:lpstr>BTK First study (FreePAC tech)</vt:lpstr>
      <vt:lpstr>DEBATE BTK (FreePAC tech.)</vt:lpstr>
      <vt:lpstr>IN.PACT DEEP (FreePAC tech.)</vt:lpstr>
      <vt:lpstr>IN.PACT DEEP (FreePAC tech.)</vt:lpstr>
      <vt:lpstr>In.Pact Deep: lack of a surveillance program</vt:lpstr>
      <vt:lpstr>Presentazione di PowerPoint</vt:lpstr>
      <vt:lpstr>Presentazione di PowerPoint</vt:lpstr>
      <vt:lpstr>Presentazione di PowerPoint</vt:lpstr>
      <vt:lpstr>Presentazione di PowerPoint</vt:lpstr>
    </vt:vector>
  </TitlesOfParts>
  <Company>Bè</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Giulio Marini</dc:creator>
  <cp:lastModifiedBy>Giulio Marini</cp:lastModifiedBy>
  <cp:revision>166</cp:revision>
  <dcterms:created xsi:type="dcterms:W3CDTF">2013-02-07T09:34:02Z</dcterms:created>
  <dcterms:modified xsi:type="dcterms:W3CDTF">2015-10-25T18:32:23Z</dcterms:modified>
</cp:coreProperties>
</file>